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charts/chart12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96" r:id="rId4"/>
    <p:sldId id="309" r:id="rId5"/>
    <p:sldId id="335" r:id="rId6"/>
    <p:sldId id="311" r:id="rId7"/>
    <p:sldId id="312" r:id="rId8"/>
    <p:sldId id="313" r:id="rId9"/>
    <p:sldId id="322" r:id="rId10"/>
    <p:sldId id="333" r:id="rId11"/>
    <p:sldId id="334" r:id="rId12"/>
    <p:sldId id="267" r:id="rId13"/>
    <p:sldId id="325" r:id="rId14"/>
    <p:sldId id="337" r:id="rId15"/>
    <p:sldId id="331" r:id="rId16"/>
    <p:sldId id="332" r:id="rId17"/>
    <p:sldId id="318" r:id="rId18"/>
    <p:sldId id="342" r:id="rId19"/>
    <p:sldId id="343" r:id="rId20"/>
    <p:sldId id="326" r:id="rId21"/>
    <p:sldId id="345" r:id="rId22"/>
    <p:sldId id="341" r:id="rId23"/>
    <p:sldId id="344" r:id="rId24"/>
    <p:sldId id="340" r:id="rId25"/>
    <p:sldId id="327" r:id="rId26"/>
    <p:sldId id="336" r:id="rId27"/>
    <p:sldId id="320" r:id="rId28"/>
  </p:sldIdLst>
  <p:sldSz cx="12192000" cy="6858000"/>
  <p:notesSz cx="10287000" cy="18288000"/>
  <p:embeddedFontLst>
    <p:embeddedFont>
      <p:font typeface="Malgun Gothic" panose="020B0503020000020004" pitchFamily="50" charset="-127"/>
      <p:regular r:id="rId30"/>
      <p:bold r:id="rId31"/>
    </p:embeddedFont>
    <p:embeddedFont>
      <p:font typeface="Malgun Gothic" panose="020B0503020000020004" pitchFamily="50" charset="-127"/>
      <p:regular r:id="rId30"/>
      <p:bold r:id="rId31"/>
    </p:embeddedFont>
    <p:embeddedFont>
      <p:font typeface="Rix모던고딕 EB" panose="02020603020101020101" pitchFamily="18" charset="-127"/>
      <p:regular r:id="rId32"/>
    </p:embeddedFont>
    <p:embeddedFont>
      <p:font typeface="Rix모던고딕 M" panose="02020603020101020101" pitchFamily="18" charset="-127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나눔스퀘어" panose="020B0600000101010101" pitchFamily="50" charset="-127"/>
      <p:regular r:id="rId38"/>
    </p:embeddedFont>
    <p:embeddedFont>
      <p:font typeface="나눔스퀘어 Bold" panose="020B0600000101010101" pitchFamily="50" charset="-127"/>
      <p:bold r:id="rId39"/>
    </p:embeddedFont>
    <p:embeddedFont>
      <p:font typeface="나눔스퀘어 ExtraBold" panose="020B0600000101010101" pitchFamily="50" charset="-127"/>
      <p:bold r:id="rId40"/>
    </p:embeddedFont>
    <p:embeddedFont>
      <p:font typeface="나눔스퀘어_ac" panose="020B0600000101010101" pitchFamily="50" charset="-127"/>
      <p:regular r:id="rId41"/>
    </p:embeddedFont>
    <p:embeddedFont>
      <p:font typeface="나눔스퀘어_ac Bold" panose="020B0600000101010101" pitchFamily="50" charset="-127"/>
      <p:bold r:id="rId42"/>
    </p:embeddedFont>
    <p:embeddedFont>
      <p:font typeface="나눔스퀘어_ac ExtraBold" panose="020B0600000101010101" pitchFamily="50" charset="-127"/>
      <p:bold r:id="rId43"/>
    </p:embeddedFont>
  </p:embeddedFontLst>
  <p:defaultTextStyle>
    <a:defPPr>
      <a:defRPr lang="en-US"/>
    </a:defPPr>
    <a:lvl1pPr marL="0" algn="l" defTabSz="53593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1pPr>
    <a:lvl2pPr marL="267971" algn="l" defTabSz="53593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2pPr>
    <a:lvl3pPr marL="535937" algn="l" defTabSz="53593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3pPr>
    <a:lvl4pPr marL="803903" algn="l" defTabSz="53593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4pPr>
    <a:lvl5pPr marL="1071871" algn="l" defTabSz="53593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5pPr>
    <a:lvl6pPr marL="1339840" algn="l" defTabSz="53593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6pPr>
    <a:lvl7pPr marL="1607805" algn="l" defTabSz="53593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7pPr>
    <a:lvl8pPr marL="1875775" algn="l" defTabSz="53593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8pPr>
    <a:lvl9pPr marL="2143742" algn="l" defTabSz="53593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A67"/>
    <a:srgbClr val="457EA9"/>
    <a:srgbClr val="95B3D7"/>
    <a:srgbClr val="FF3C3C"/>
    <a:srgbClr val="97BAFF"/>
    <a:srgbClr val="00B050"/>
    <a:srgbClr val="7CB8DF"/>
    <a:srgbClr val="8FFAFF"/>
    <a:srgbClr val="5C87A8"/>
    <a:srgbClr val="BD7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8" autoAdjust="0"/>
    <p:restoredTop sz="86271" autoAdjust="0"/>
  </p:normalViewPr>
  <p:slideViewPr>
    <p:cSldViewPr>
      <p:cViewPr varScale="1">
        <p:scale>
          <a:sx n="89" d="100"/>
          <a:sy n="89" d="100"/>
        </p:scale>
        <p:origin x="500" y="44"/>
      </p:cViewPr>
      <p:guideLst>
        <p:guide orient="horz" pos="14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2A93E4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rgbClr val="457EA9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921A-4FD0-A54E-64365A960C8D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rgbClr val="457EA9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21A-4FD0-A54E-64365A960C8D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254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28575" cap="rnd">
                <a:solidFill>
                  <a:srgbClr val="2A93E4"/>
                </a:solidFill>
                <a:prstDash val="sysDash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21A-4FD0-A54E-64365A960C8D}"/>
              </c:ext>
            </c:extLst>
          </c:dPt>
          <c:dLbls>
            <c:dLbl>
              <c:idx val="0"/>
              <c:layout>
                <c:manualLayout>
                  <c:x val="-0.12224815019013366"/>
                  <c:y val="-7.8160986034161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1A-4FD0-A54E-64365A960C8D}"/>
                </c:ext>
              </c:extLst>
            </c:dLbl>
            <c:dLbl>
              <c:idx val="1"/>
              <c:layout>
                <c:manualLayout>
                  <c:x val="-0.14269782402588704"/>
                  <c:y val="-9.63464178708668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1A-4FD0-A54E-64365A960C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24.5</c:v>
                </c:pt>
                <c:pt idx="1">
                  <c:v>40.1</c:v>
                </c:pt>
                <c:pt idx="2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A-4FD0-A54E-64365A960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8876927"/>
        <c:axId val="688876447"/>
      </c:lineChart>
      <c:catAx>
        <c:axId val="68887692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688876447"/>
        <c:crosses val="autoZero"/>
        <c:auto val="1"/>
        <c:lblAlgn val="ctr"/>
        <c:lblOffset val="100"/>
        <c:noMultiLvlLbl val="0"/>
      </c:catAx>
      <c:valAx>
        <c:axId val="68887644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88876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90933175952498"/>
          <c:y val="0.10871991853214943"/>
          <c:w val="0.81459644738550208"/>
          <c:h val="0.7758394225787432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군집수</c:v>
                </c:pt>
              </c:strCache>
            </c:strRef>
          </c:tx>
          <c:spPr>
            <a:ln w="28575" cap="rnd">
              <a:solidFill>
                <a:srgbClr val="78B4D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78B4DC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0.26</c:v>
                </c:pt>
                <c:pt idx="1">
                  <c:v>0.28000000000000003</c:v>
                </c:pt>
                <c:pt idx="2">
                  <c:v>0.23</c:v>
                </c:pt>
                <c:pt idx="3">
                  <c:v>0.25</c:v>
                </c:pt>
                <c:pt idx="4">
                  <c:v>0.22</c:v>
                </c:pt>
                <c:pt idx="5">
                  <c:v>0.23</c:v>
                </c:pt>
                <c:pt idx="6">
                  <c:v>0.22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FB-4182-8764-64DC19B7D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2356223"/>
        <c:axId val="862353823"/>
      </c:lineChart>
      <c:catAx>
        <c:axId val="8623562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862353823"/>
        <c:crosses val="autoZero"/>
        <c:auto val="1"/>
        <c:lblAlgn val="ctr"/>
        <c:lblOffset val="100"/>
        <c:noMultiLvlLbl val="0"/>
      </c:catAx>
      <c:valAx>
        <c:axId val="862353823"/>
        <c:scaling>
          <c:orientation val="minMax"/>
          <c:min val="0.2100000000000000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862356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Score</c:v>
                </c:pt>
              </c:strCache>
            </c:strRef>
          </c:tx>
          <c:spPr>
            <a:solidFill>
              <a:srgbClr val="4F789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8B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2E7-43C1-A350-4608081001FB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E7-43C1-A350-4608081001F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E7-43C1-A350-4608081001F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2E7-43C1-A350-4608081001FB}"/>
              </c:ext>
            </c:extLst>
          </c:dPt>
          <c:cat>
            <c:strRef>
              <c:f>Sheet1!$A$2:$A$5</c:f>
              <c:strCache>
                <c:ptCount val="4"/>
                <c:pt idx="0">
                  <c:v>CATBoost</c:v>
                </c:pt>
                <c:pt idx="1">
                  <c:v>Decision Tree</c:v>
                </c:pt>
                <c:pt idx="2">
                  <c:v>Random Forest</c:v>
                </c:pt>
                <c:pt idx="3">
                  <c:v>Gradient Boosting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</c:v>
                </c:pt>
                <c:pt idx="1">
                  <c:v>0.98199999999999998</c:v>
                </c:pt>
                <c:pt idx="2">
                  <c:v>0.98699999999999999</c:v>
                </c:pt>
                <c:pt idx="3">
                  <c:v>0.98599999999999999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E7-43C1-A350-460808100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5821248"/>
        <c:axId val="481323343"/>
      </c:barChart>
      <c:catAx>
        <c:axId val="8458212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481323343"/>
        <c:crosses val="autoZero"/>
        <c:auto val="1"/>
        <c:lblAlgn val="ctr"/>
        <c:lblOffset val="100"/>
        <c:noMultiLvlLbl val="0"/>
      </c:catAx>
      <c:valAx>
        <c:axId val="481323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58212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rgbClr val="7CB8D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CatBoost</c:v>
                </c:pt>
                <c:pt idx="1">
                  <c:v>Random Forest</c:v>
                </c:pt>
                <c:pt idx="2">
                  <c:v>Gradient Boosting</c:v>
                </c:pt>
                <c:pt idx="3">
                  <c:v>Light GBM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0.57999999999999996</c:v>
                </c:pt>
                <c:pt idx="1">
                  <c:v>0.55000000000000004</c:v>
                </c:pt>
                <c:pt idx="2">
                  <c:v>0.55000000000000004</c:v>
                </c:pt>
                <c:pt idx="3">
                  <c:v>0.505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50-4F49-8B4B-6899674F13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Score</c:v>
                </c:pt>
              </c:strCache>
            </c:strRef>
          </c:tx>
          <c:spPr>
            <a:solidFill>
              <a:srgbClr val="4279A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CatBoost</c:v>
                </c:pt>
                <c:pt idx="1">
                  <c:v>Random Forest</c:v>
                </c:pt>
                <c:pt idx="2">
                  <c:v>Gradient Boosting</c:v>
                </c:pt>
                <c:pt idx="3">
                  <c:v>Light GBM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</c:v>
                </c:pt>
                <c:pt idx="1">
                  <c:v>0.67</c:v>
                </c:pt>
                <c:pt idx="2">
                  <c:v>0.66</c:v>
                </c:pt>
                <c:pt idx="3">
                  <c:v>0.629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50-4F49-8B4B-6899674F13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AUC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CatBoost</c:v>
                </c:pt>
                <c:pt idx="1">
                  <c:v>Random Forest</c:v>
                </c:pt>
                <c:pt idx="2">
                  <c:v>Gradient Boosting</c:v>
                </c:pt>
                <c:pt idx="3">
                  <c:v>Light GBM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0.85599999999999998</c:v>
                </c:pt>
                <c:pt idx="1">
                  <c:v>0.89100000000000001</c:v>
                </c:pt>
                <c:pt idx="2">
                  <c:v>0.77300000000000002</c:v>
                </c:pt>
                <c:pt idx="3">
                  <c:v>0.752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45-4C94-8BED-E5E60B4851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5821248"/>
        <c:axId val="481323343"/>
      </c:barChart>
      <c:catAx>
        <c:axId val="8458212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481323343"/>
        <c:crosses val="autoZero"/>
        <c:auto val="1"/>
        <c:lblAlgn val="ctr"/>
        <c:lblOffset val="100"/>
        <c:noMultiLvlLbl val="0"/>
      </c:catAx>
      <c:valAx>
        <c:axId val="481323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58212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400" b="0" i="0" u="none" strike="noStrike" kern="1200" baseline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4365533490407"/>
          <c:y val="5.0733253486867094E-2"/>
          <c:w val="0.81026590373611573"/>
          <c:h val="0.89853349302626584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78B4D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78B4D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3E7-4B3C-943F-FCCC0A747F14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2023</c:v>
                </c:pt>
                <c:pt idx="1">
                  <c:v>2022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0.64</c:v>
                </c:pt>
                <c:pt idx="1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E7-4B3C-943F-FCCC0A747F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2023</c:v>
                </c:pt>
                <c:pt idx="1">
                  <c:v>2022</c:v>
                </c:pt>
              </c:numCache>
            </c:numRef>
          </c:cat>
          <c:val>
            <c:numRef>
              <c:f>Sheet1!$C$2:$C$3</c:f>
              <c:numCache>
                <c:formatCode>0%</c:formatCode>
                <c:ptCount val="2"/>
                <c:pt idx="0">
                  <c:v>0.16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E7-4B3C-943F-FCCC0A747F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2023</c:v>
                </c:pt>
                <c:pt idx="1">
                  <c:v>2022</c:v>
                </c:pt>
              </c:numCache>
            </c:numRef>
          </c:cat>
          <c:val>
            <c:numRef>
              <c:f>Sheet1!$D$2:$D$3</c:f>
              <c:numCache>
                <c:formatCode>0%</c:formatCode>
                <c:ptCount val="2"/>
                <c:pt idx="0">
                  <c:v>0.16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E7-4B3C-943F-FCCC0A747F1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2023</c:v>
                </c:pt>
                <c:pt idx="1">
                  <c:v>2022</c:v>
                </c:pt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3.9999999999999925E-2</c:v>
                </c:pt>
                <c:pt idx="1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E7-4B3C-943F-FCCC0A747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7783840"/>
        <c:axId val="337787200"/>
      </c:barChart>
      <c:catAx>
        <c:axId val="337783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337787200"/>
        <c:crosses val="autoZero"/>
        <c:auto val="1"/>
        <c:lblAlgn val="ctr"/>
        <c:lblOffset val="100"/>
        <c:noMultiLvlLbl val="0"/>
      </c:catAx>
      <c:valAx>
        <c:axId val="33778720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33778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699901810266095E-2"/>
          <c:y val="0.11290749395979452"/>
          <c:w val="0.94312364665354331"/>
          <c:h val="0.72387120300989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2A93E4"/>
              </a:solidFill>
              <a:round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rgbClr val="2A93E4"/>
              </a:solidFill>
              <a:ln w="9525">
                <a:solidFill>
                  <a:srgbClr val="2A93E4"/>
                </a:solidFill>
              </a:ln>
              <a:effectLst>
                <a:outerShdw blurRad="50800" dist="12700" dir="5400000" algn="t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8.0493850286366395E-2"/>
                  <c:y val="-5.5857240036593092E-2"/>
                </c:manualLayout>
              </c:layout>
              <c:tx>
                <c:rich>
                  <a:bodyPr/>
                  <a:lstStyle/>
                  <a:p>
                    <a:fld id="{4CFC61FD-C1BC-42AD-9119-1F952479BEDA}" type="VALUE">
                      <a:rPr lang="en-US" altLang="ko-KR" sz="1400" b="1" baseline="0"/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04C7-4ED8-88EB-B5B0F97ABCB3}"/>
                </c:ext>
              </c:extLst>
            </c:dLbl>
            <c:dLbl>
              <c:idx val="1"/>
              <c:layout>
                <c:manualLayout>
                  <c:x val="-8.0493850286366325E-2"/>
                  <c:y val="-6.5166780042691941E-2"/>
                </c:manualLayout>
              </c:layout>
              <c:tx>
                <c:rich>
                  <a:bodyPr/>
                  <a:lstStyle/>
                  <a:p>
                    <a:fld id="{454F6A8C-9656-4847-89FD-6B2C978F28BB}" type="VALUE">
                      <a:rPr lang="en-US" altLang="ko-KR" sz="1400" b="1" baseline="0"/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4C7-4ED8-88EB-B5B0F97ABCB3}"/>
                </c:ext>
              </c:extLst>
            </c:dLbl>
            <c:dLbl>
              <c:idx val="2"/>
              <c:layout>
                <c:manualLayout>
                  <c:x val="-8.0493850286366325E-2"/>
                  <c:y val="-5.1202470033543668E-2"/>
                </c:manualLayout>
              </c:layout>
              <c:tx>
                <c:rich>
                  <a:bodyPr/>
                  <a:lstStyle/>
                  <a:p>
                    <a:fld id="{BBBB1828-3261-4751-B3C7-46E8DC6BEEC5}" type="VALUE">
                      <a:rPr lang="en-US" altLang="ko-KR" sz="1400" b="1" baseline="0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4C7-4ED8-88EB-B5B0F97ABCB3}"/>
                </c:ext>
              </c:extLst>
            </c:dLbl>
            <c:dLbl>
              <c:idx val="3"/>
              <c:layout>
                <c:manualLayout>
                  <c:x val="-4.5655777645552204E-2"/>
                  <c:y val="-6.0512010039642516E-2"/>
                </c:manualLayout>
              </c:layout>
              <c:tx>
                <c:rich>
                  <a:bodyPr/>
                  <a:lstStyle/>
                  <a:p>
                    <a:fld id="{CA9153B9-1BAD-47CB-AC62-E292F041EF4D}" type="VALUE">
                      <a:rPr lang="en-US" altLang="ko-KR" sz="1400" b="1" baseline="0"/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4C7-4ED8-88EB-B5B0F97ABC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2027</c:v>
                </c:pt>
                <c:pt idx="2">
                  <c:v>2037</c:v>
                </c:pt>
                <c:pt idx="3">
                  <c:v>2047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</c:v>
                </c:pt>
                <c:pt idx="1">
                  <c:v>33</c:v>
                </c:pt>
                <c:pt idx="2">
                  <c:v>36</c:v>
                </c:pt>
                <c:pt idx="3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4C7-4ED8-88EB-B5B0F97ABCB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55349520"/>
        <c:axId val="1055351440"/>
      </c:lineChart>
      <c:catAx>
        <c:axId val="1055349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44516A">
                <a:alpha val="99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5351440"/>
        <c:crosses val="autoZero"/>
        <c:auto val="1"/>
        <c:lblAlgn val="ctr"/>
        <c:lblOffset val="100"/>
        <c:noMultiLvlLbl val="0"/>
      </c:catAx>
      <c:valAx>
        <c:axId val="1055351440"/>
        <c:scaling>
          <c:orientation val="minMax"/>
          <c:min val="26"/>
        </c:scaling>
        <c:delete val="1"/>
        <c:axPos val="l"/>
        <c:numFmt formatCode="General" sourceLinked="1"/>
        <c:majorTickMark val="out"/>
        <c:minorTickMark val="none"/>
        <c:tickLblPos val="nextTo"/>
        <c:crossAx val="1055349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비중</c:v>
                </c:pt>
              </c:strCache>
            </c:strRef>
          </c:tx>
          <c:spPr>
            <a:ln w="19050">
              <a:solidFill>
                <a:srgbClr val="F2F2F2"/>
              </a:solidFill>
            </a:ln>
          </c:spPr>
          <c:dPt>
            <c:idx val="0"/>
            <c:bubble3D val="0"/>
            <c:spPr>
              <a:solidFill>
                <a:srgbClr val="ACACAC"/>
              </a:solidFill>
              <a:ln w="19050">
                <a:solidFill>
                  <a:srgbClr val="F2F2F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CEC8-4BC3-A8B5-C219A67FAF11}"/>
              </c:ext>
            </c:extLst>
          </c:dPt>
          <c:dPt>
            <c:idx val="1"/>
            <c:bubble3D val="0"/>
            <c:spPr>
              <a:solidFill>
                <a:srgbClr val="7CB8DF"/>
              </a:solidFill>
              <a:ln w="19050">
                <a:solidFill>
                  <a:srgbClr val="F2F2F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CEC8-4BC3-A8B5-C219A67FAF11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9050">
                <a:solidFill>
                  <a:srgbClr val="F2F2F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CEC8-4BC3-A8B5-C219A67FAF11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rgbClr val="F2F2F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CEC8-4BC3-A8B5-C219A67FAF11}"/>
              </c:ext>
            </c:extLst>
          </c:dPt>
          <c:cat>
            <c:strRef>
              <c:f>Sheet1!$A$2:$A$5</c:f>
              <c:strCache>
                <c:ptCount val="2"/>
                <c:pt idx="0">
                  <c:v>60일</c:v>
                </c:pt>
                <c:pt idx="1">
                  <c:v>39</c:v>
                </c:pt>
              </c:strCache>
            </c:strRef>
          </c:cat>
          <c:val>
            <c:numRef>
              <c:f>Sheet1!$B$2:$B$5</c:f>
              <c:numCache>
                <c:formatCode>0_);[Red]\(0\)</c:formatCode>
                <c:ptCount val="4"/>
                <c:pt idx="0">
                  <c:v>99.8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C8-4BC3-A8B5-C219A67FA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비중</c:v>
                </c:pt>
              </c:strCache>
            </c:strRef>
          </c:tx>
          <c:spPr>
            <a:solidFill>
              <a:srgbClr val="ACACAC"/>
            </a:solidFill>
            <a:ln w="19050">
              <a:solidFill>
                <a:srgbClr val="F2F2F2"/>
              </a:solidFill>
            </a:ln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21E6-4F56-8C22-151A75D2D771}"/>
              </c:ext>
            </c:extLst>
          </c:dPt>
          <c:dPt>
            <c:idx val="1"/>
            <c:bubble3D val="0"/>
            <c:spPr>
              <a:solidFill>
                <a:srgbClr val="7CB8DF"/>
              </a:solidFill>
              <a:ln w="19050">
                <a:solidFill>
                  <a:srgbClr val="F2F2F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21E6-4F56-8C22-151A75D2D771}"/>
              </c:ext>
            </c:extLst>
          </c:dPt>
          <c:cat>
            <c:strRef>
              <c:f>Sheet1!$A$2:$A$3</c:f>
              <c:strCache>
                <c:ptCount val="2"/>
                <c:pt idx="0">
                  <c:v>60일</c:v>
                </c:pt>
                <c:pt idx="1">
                  <c:v>39</c:v>
                </c:pt>
              </c:strCache>
            </c:strRef>
          </c:cat>
          <c:val>
            <c:numRef>
              <c:f>Sheet1!$B$2:$B$3</c:f>
              <c:numCache>
                <c:formatCode>0_);[Red]\(0\)</c:formatCode>
                <c:ptCount val="2"/>
                <c:pt idx="0">
                  <c:v>80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E6-4F56-8C22-151A75D2D7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rgbClr val="7CB8D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90-4F99-B0CC-D4BE4C371458}"/>
              </c:ext>
            </c:extLst>
          </c:dPt>
          <c:dPt>
            <c:idx val="1"/>
            <c:bubble3D val="0"/>
            <c:explosion val="3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90-4F99-B0CC-D4BE4C371458}"/>
              </c:ext>
            </c:extLst>
          </c:dPt>
          <c:dPt>
            <c:idx val="2"/>
            <c:bubble3D val="0"/>
            <c:explosion val="3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90-4F99-B0CC-D4BE4C371458}"/>
              </c:ext>
            </c:extLst>
          </c:dPt>
          <c:cat>
            <c:strRef>
              <c:f>Sheet1!$A$2:$A$4</c:f>
              <c:strCache>
                <c:ptCount val="3"/>
                <c:pt idx="0">
                  <c:v>방문판매</c:v>
                </c:pt>
                <c:pt idx="1">
                  <c:v>인터넷</c:v>
                </c:pt>
                <c:pt idx="2">
                  <c:v>마트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4178</c:v>
                </c:pt>
                <c:pt idx="1">
                  <c:v>421</c:v>
                </c:pt>
                <c:pt idx="2">
                  <c:v>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90-4F99-B0CC-D4BE4C3714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CACA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8-4251-BBB8-0F85F0E4900C}"/>
              </c:ext>
            </c:extLst>
          </c:dPt>
          <c:dPt>
            <c:idx val="1"/>
            <c:invertIfNegative val="0"/>
            <c:bubble3D val="0"/>
            <c:spPr>
              <a:solidFill>
                <a:srgbClr val="81BFE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8-4251-BBB8-0F85F0E4900C}"/>
              </c:ext>
            </c:extLst>
          </c:dPt>
          <c:cat>
            <c:strRef>
              <c:f>Sheet1!$A$2:$A$3</c:f>
              <c:strCache>
                <c:ptCount val="2"/>
                <c:pt idx="0">
                  <c:v>개인</c:v>
                </c:pt>
                <c:pt idx="1">
                  <c:v>기업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8-4251-BBB8-0F85F0E49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9747087"/>
        <c:axId val="1199748047"/>
      </c:barChart>
      <c:catAx>
        <c:axId val="119974708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9748047"/>
        <c:crosses val="autoZero"/>
        <c:auto val="1"/>
        <c:lblAlgn val="ctr"/>
        <c:lblOffset val="100"/>
        <c:noMultiLvlLbl val="0"/>
      </c:catAx>
      <c:valAx>
        <c:axId val="1199748047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199747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비중</c:v>
                </c:pt>
              </c:strCache>
            </c:strRef>
          </c:tx>
          <c:spPr>
            <a:solidFill>
              <a:srgbClr val="A6A6A6"/>
            </a:solidFill>
            <a:ln w="19050">
              <a:solidFill>
                <a:srgbClr val="F2F2F2"/>
              </a:solidFill>
            </a:ln>
          </c:spPr>
          <c:dPt>
            <c:idx val="0"/>
            <c:bubble3D val="0"/>
            <c:spPr>
              <a:solidFill>
                <a:srgbClr val="7CB8DF"/>
              </a:solidFill>
              <a:ln w="19050">
                <a:solidFill>
                  <a:srgbClr val="F2F2F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2A4-4A6A-AEC1-2CB1D64030C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2A4-4A6A-AEC1-2CB1D64030C8}"/>
              </c:ext>
            </c:extLst>
          </c:dPt>
          <c:cat>
            <c:strRef>
              <c:f>Sheet1!$A$2:$A$3</c:f>
              <c:strCache>
                <c:ptCount val="2"/>
                <c:pt idx="0">
                  <c:v>60일</c:v>
                </c:pt>
                <c:pt idx="1">
                  <c:v>39</c:v>
                </c:pt>
              </c:strCache>
            </c:strRef>
          </c:cat>
          <c:val>
            <c:numRef>
              <c:f>Sheet1!$B$2:$B$3</c:f>
              <c:numCache>
                <c:formatCode>0_);[Red]\(0\)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2A4-4A6A-AEC1-2CB1D6403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비중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F1-4462-AC1D-AAF1959596B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3E18-4306-AC55-BE141C1ECE89}"/>
              </c:ext>
            </c:extLst>
          </c:dPt>
          <c:dPt>
            <c:idx val="2"/>
            <c:bubble3D val="0"/>
            <c:spPr>
              <a:solidFill>
                <a:srgbClr val="7CB8D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18-4306-AC55-BE141C1ECE89}"/>
              </c:ext>
            </c:extLst>
          </c:dPt>
          <c:dPt>
            <c:idx val="3"/>
            <c:bubble3D val="0"/>
            <c:spPr>
              <a:solidFill>
                <a:srgbClr val="7CB8D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E18-4306-AC55-BE141C1ECE89}"/>
              </c:ext>
            </c:extLst>
          </c:dPt>
          <c:dPt>
            <c:idx val="4"/>
            <c:bubble3D val="0"/>
            <c:spPr>
              <a:solidFill>
                <a:srgbClr val="7CB8D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18-4306-AC55-BE141C1ECE89}"/>
              </c:ext>
            </c:extLst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E18-4306-AC55-BE141C1ECE89}"/>
              </c:ext>
            </c:extLst>
          </c:dPt>
          <c:dPt>
            <c:idx val="6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18-4306-AC55-BE141C1ECE89}"/>
              </c:ext>
            </c:extLst>
          </c:dPt>
          <c:cat>
            <c:strRef>
              <c:f>Sheet1!$A$2:$A$8</c:f>
              <c:strCache>
                <c:ptCount val="7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  <c:pt idx="6">
                  <c:v>80대 이상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</c:v>
                </c:pt>
                <c:pt idx="1">
                  <c:v>7.4</c:v>
                </c:pt>
                <c:pt idx="2">
                  <c:v>30.5</c:v>
                </c:pt>
                <c:pt idx="3">
                  <c:v>29.9</c:v>
                </c:pt>
                <c:pt idx="4">
                  <c:v>16.100000000000001</c:v>
                </c:pt>
                <c:pt idx="5">
                  <c:v>5.0999999999999996</c:v>
                </c:pt>
                <c:pt idx="6">
                  <c:v>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18-4306-AC55-BE141C1EC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428F2-F783-470F-B86A-2E33CAA9B17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EA35-FE76-4FBE-8F90-54B9A3BE2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5937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1pPr>
    <a:lvl2pPr marL="267971" algn="l" defTabSz="535937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2pPr>
    <a:lvl3pPr marL="535937" algn="l" defTabSz="535937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3pPr>
    <a:lvl4pPr marL="803903" algn="l" defTabSz="535937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4pPr>
    <a:lvl5pPr marL="1071871" algn="l" defTabSz="535937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5pPr>
    <a:lvl6pPr marL="1339840" algn="l" defTabSz="535937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6pPr>
    <a:lvl7pPr marL="1607805" algn="l" defTabSz="535937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7pPr>
    <a:lvl8pPr marL="1875775" algn="l" defTabSz="535937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8pPr>
    <a:lvl9pPr marL="2143742" algn="l" defTabSz="535937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1.kr/articles/?2658252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usinesspost.co.kr/BP?command=article_view&amp;num=148890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6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Kpi</a:t>
            </a:r>
            <a:r>
              <a:rPr lang="ko-KR" altLang="en-US" dirty="0" err="1"/>
              <a:t>를</a:t>
            </a:r>
            <a:r>
              <a:rPr lang="ko-KR" altLang="en-US" dirty="0"/>
              <a:t> 현황에 집어넣어</a:t>
            </a:r>
            <a:endParaRPr lang="en-US" altLang="ko-KR" dirty="0"/>
          </a:p>
          <a:p>
            <a:r>
              <a:rPr lang="ko-KR" altLang="en-US" dirty="0"/>
              <a:t>분석계획 집어넣기</a:t>
            </a:r>
            <a:endParaRPr lang="en-US" altLang="ko-KR" dirty="0"/>
          </a:p>
          <a:p>
            <a:r>
              <a:rPr lang="ko-KR" altLang="en-US" dirty="0"/>
              <a:t>파이차트</a:t>
            </a:r>
            <a:r>
              <a:rPr lang="en-US" altLang="ko-KR" dirty="0"/>
              <a:t>, </a:t>
            </a:r>
            <a:r>
              <a:rPr lang="ko-KR" altLang="en-US" dirty="0" err="1"/>
              <a:t>박스플랏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변수의 차이 검정 통계로 다 </a:t>
            </a:r>
            <a:r>
              <a:rPr lang="ko-KR" altLang="en-US" dirty="0" err="1"/>
              <a:t>떄려넣고</a:t>
            </a:r>
            <a:endParaRPr lang="en-US" altLang="ko-KR" dirty="0"/>
          </a:p>
          <a:p>
            <a:r>
              <a:rPr lang="ko-KR" altLang="en-US" dirty="0"/>
              <a:t>상관성 확인 하고 </a:t>
            </a:r>
            <a:r>
              <a:rPr lang="ko-KR" altLang="en-US" dirty="0" err="1"/>
              <a:t>히트맵</a:t>
            </a:r>
            <a:r>
              <a:rPr lang="en-US" altLang="ko-KR" dirty="0"/>
              <a:t>, </a:t>
            </a:r>
            <a:r>
              <a:rPr lang="ko-KR" altLang="en-US" dirty="0"/>
              <a:t>상관분석</a:t>
            </a:r>
            <a:endParaRPr lang="en-US" altLang="ko-KR" dirty="0"/>
          </a:p>
          <a:p>
            <a:r>
              <a:rPr lang="ko-KR" altLang="en-US" dirty="0"/>
              <a:t>군집분석</a:t>
            </a:r>
            <a:r>
              <a:rPr lang="en-US" altLang="ko-KR" dirty="0"/>
              <a:t> </a:t>
            </a:r>
            <a:r>
              <a:rPr lang="ko-KR" altLang="en-US" dirty="0"/>
              <a:t>목적 아님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위험도 선정이냐</a:t>
            </a:r>
            <a:r>
              <a:rPr lang="en-US" altLang="ko-KR" dirty="0">
                <a:sym typeface="Wingdings" panose="05000000000000000000" pitchFamily="2" charset="2"/>
              </a:rPr>
              <a:t>~~~ </a:t>
            </a:r>
            <a:r>
              <a:rPr lang="ko-KR" altLang="en-US" dirty="0">
                <a:sym typeface="Wingdings" panose="05000000000000000000" pitchFamily="2" charset="2"/>
              </a:rPr>
              <a:t>목적을 써주라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0" i="0" dirty="0">
              <a:solidFill>
                <a:schemeClr val="tx1"/>
              </a:solidFill>
              <a:effectLst/>
              <a:latin typeface="+mn-lt"/>
              <a:sym typeface="Wingdings" panose="05000000000000000000" pitchFamily="2" charset="2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분석계획 페이지는 분석계획만 보이게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모델개발에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히트맵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빼라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모델링은 순수하게 모델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)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분석계획 더 집어넣어라 너무 없다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파이차트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boxplot)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피피티에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없어도 걍 넣어</a:t>
            </a: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군집분석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-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특성확인이 목적이 아님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NotoSansKR"/>
              </a:rPr>
              <a:t>vip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선정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or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이탈가능성 고객 선정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이런게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목적임</a:t>
            </a: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현상 표기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)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NotoSansKR"/>
              </a:rPr>
              <a:t>kpi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현황및개선기회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뒤에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넣어라개인의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경우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~</a:t>
            </a:r>
          </a:p>
          <a:p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방안수립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X 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마케팅 확립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X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변수간의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관계 및 영향인자 확인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이런식으로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작성해야한다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우수고객 선정 및 예측 모델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70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B2B</a:t>
            </a:r>
            <a:r>
              <a:rPr lang="ko-KR" altLang="en-US" dirty="0"/>
              <a:t> </a:t>
            </a:r>
            <a:r>
              <a:rPr lang="en-US" altLang="ko-KR" dirty="0"/>
              <a:t>B2C</a:t>
            </a:r>
          </a:p>
          <a:p>
            <a:r>
              <a:rPr lang="ko-KR" altLang="en-US" dirty="0"/>
              <a:t>사업자 개인</a:t>
            </a:r>
            <a:endParaRPr lang="en-US" altLang="ko-KR" dirty="0"/>
          </a:p>
          <a:p>
            <a:r>
              <a:rPr lang="ko-KR" altLang="en-US" dirty="0"/>
              <a:t>기업 개인</a:t>
            </a:r>
            <a:endParaRPr lang="en-US" altLang="ko-KR" dirty="0"/>
          </a:p>
          <a:p>
            <a:r>
              <a:rPr lang="ko-KR" altLang="en-US" dirty="0"/>
              <a:t>가입자 유형을 고려한 차별화된 판매전략이 필요하다</a:t>
            </a:r>
            <a:endParaRPr lang="en-US" altLang="ko-KR" dirty="0"/>
          </a:p>
          <a:p>
            <a:r>
              <a:rPr lang="ko-KR" altLang="en-US" dirty="0"/>
              <a:t>사업자 계약 현황 </a:t>
            </a:r>
            <a:r>
              <a:rPr lang="en-US" altLang="ko-KR" dirty="0"/>
              <a:t>/ </a:t>
            </a:r>
            <a:r>
              <a:rPr lang="ko-KR" altLang="en-US" dirty="0"/>
              <a:t>개인 계약 현황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9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DES-1 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제품군을 중심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방문판매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적극적으로 이용하여 맞춤형 프로모션 진행</a:t>
            </a:r>
          </a:p>
          <a:p>
            <a:r>
              <a:rPr lang="ko-KR" altLang="en-US" dirty="0"/>
              <a:t>기업 언급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개인 </a:t>
            </a:r>
            <a:r>
              <a:rPr lang="en-US" altLang="ko-KR" dirty="0"/>
              <a:t>des-1 75%, </a:t>
            </a:r>
            <a:r>
              <a:rPr lang="ko-KR" altLang="en-US" dirty="0"/>
              <a:t>기업 </a:t>
            </a:r>
            <a:r>
              <a:rPr lang="en-US" altLang="ko-KR" dirty="0"/>
              <a:t>86%</a:t>
            </a:r>
          </a:p>
          <a:p>
            <a:endParaRPr lang="en-US" altLang="ko-KR" dirty="0"/>
          </a:p>
          <a:p>
            <a:r>
              <a:rPr lang="ko-KR" altLang="en-US" dirty="0"/>
              <a:t>기업자의 경우 방문판매 방식을 선호하고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그래프가 </a:t>
            </a:r>
            <a:r>
              <a:rPr lang="ko-KR" altLang="en-US" dirty="0" err="1"/>
              <a:t>세개로</a:t>
            </a:r>
            <a:r>
              <a:rPr lang="ko-KR" altLang="en-US" dirty="0"/>
              <a:t> 쪼개져야</a:t>
            </a:r>
            <a:endParaRPr lang="en-US" altLang="ko-KR" dirty="0"/>
          </a:p>
          <a:p>
            <a:r>
              <a:rPr lang="ko-KR" altLang="en-US" dirty="0"/>
              <a:t>선호방식</a:t>
            </a:r>
            <a:r>
              <a:rPr lang="en-US" altLang="ko-KR" dirty="0"/>
              <a:t>, </a:t>
            </a:r>
            <a:r>
              <a:rPr lang="ko-KR" altLang="en-US" dirty="0"/>
              <a:t>계약유형</a:t>
            </a:r>
            <a:r>
              <a:rPr lang="en-US" altLang="ko-KR" dirty="0"/>
              <a:t>, </a:t>
            </a:r>
            <a:r>
              <a:rPr lang="ko-KR" altLang="en-US" dirty="0"/>
              <a:t>제품선호도 </a:t>
            </a:r>
            <a:r>
              <a:rPr lang="en-US" altLang="ko-KR" dirty="0"/>
              <a:t>=&gt; </a:t>
            </a:r>
            <a:r>
              <a:rPr lang="ko-KR" altLang="en-US" dirty="0"/>
              <a:t>그래프 </a:t>
            </a:r>
            <a:r>
              <a:rPr lang="ko-KR" altLang="en-US" dirty="0" err="1"/>
              <a:t>세개로</a:t>
            </a:r>
            <a:r>
              <a:rPr lang="ko-KR" altLang="en-US" dirty="0"/>
              <a:t> 쪼개서 메시지로 담아라</a:t>
            </a:r>
            <a:endParaRPr lang="en-US" altLang="ko-KR" dirty="0"/>
          </a:p>
          <a:p>
            <a:r>
              <a:rPr lang="ko-KR" altLang="en-US" dirty="0"/>
              <a:t>기업자인 경우 방문판매와 프로모션 방식의 계약 선호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des-1 </a:t>
            </a:r>
            <a:r>
              <a:rPr lang="ko-KR" altLang="en-US" dirty="0"/>
              <a:t>제품을 선호함에 따라 선호방식을 고려하여 주력으로 타겟 </a:t>
            </a:r>
            <a:r>
              <a:rPr lang="ko-KR" altLang="en-US" dirty="0" err="1"/>
              <a:t>마켓팅</a:t>
            </a:r>
            <a:r>
              <a:rPr lang="ko-KR" altLang="en-US" dirty="0"/>
              <a:t> 전개가 필요하다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84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5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페이지렌탈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서비스에 대한 요구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인구 구조 변화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– 23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년 기준으로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30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년되면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바뀐다는 내용 가로막대그래프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실버 세대 커진다 부연설명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1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인 가구 비중</a:t>
            </a:r>
            <a:br>
              <a:rPr lang="ko-KR" altLang="en-US" dirty="0"/>
            </a:b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서비스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부연 설명 필요하다면 제목과 그래프 사이에 적기</a:t>
            </a: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개인의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ㅇ경우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어쩌구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저쩌구</a:t>
            </a: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9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B2B</a:t>
            </a:r>
            <a:r>
              <a:rPr lang="ko-KR" altLang="en-US" dirty="0"/>
              <a:t> </a:t>
            </a:r>
            <a:r>
              <a:rPr lang="en-US" altLang="ko-KR" dirty="0"/>
              <a:t>B2C</a:t>
            </a:r>
          </a:p>
          <a:p>
            <a:r>
              <a:rPr lang="ko-KR" altLang="en-US" dirty="0"/>
              <a:t>사업자 개인</a:t>
            </a:r>
            <a:endParaRPr lang="en-US" altLang="ko-KR" dirty="0"/>
          </a:p>
          <a:p>
            <a:r>
              <a:rPr lang="ko-KR" altLang="en-US" dirty="0"/>
              <a:t>기업 개인</a:t>
            </a:r>
            <a:endParaRPr lang="en-US" altLang="ko-KR" dirty="0"/>
          </a:p>
          <a:p>
            <a:r>
              <a:rPr lang="ko-KR" altLang="en-US" dirty="0"/>
              <a:t>가입자 유형을 고려한 차별화된 판매전략이 필요하다</a:t>
            </a:r>
            <a:endParaRPr lang="en-US" altLang="ko-KR" dirty="0"/>
          </a:p>
          <a:p>
            <a:r>
              <a:rPr lang="ko-KR" altLang="en-US" dirty="0"/>
              <a:t>사업자 계약 현황 </a:t>
            </a:r>
            <a:r>
              <a:rPr lang="en-US" altLang="ko-KR" dirty="0"/>
              <a:t>/ </a:t>
            </a:r>
            <a:r>
              <a:rPr lang="ko-KR" altLang="en-US" dirty="0"/>
              <a:t>개인 계약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57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5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페이지렌탈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서비스에 대한 요구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인구 구조 변화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– 23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년 기준으로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30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년되면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바뀐다는 내용 가로막대그래프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실버 세대 커진다 부연설명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1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인 가구 비중</a:t>
            </a:r>
            <a:br>
              <a:rPr lang="ko-KR" altLang="en-US" dirty="0"/>
            </a:b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서비스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부연 설명 필요하다면 제목과 그래프 사이에 적기</a:t>
            </a: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개인의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ㅇ경우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어쩌구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저쩌구</a:t>
            </a: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실루엣 계수에 대한 실루엣 계수가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 1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에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가까운게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좋지만 마케팅 데이터 특성상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0.28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만 나와도 잘 분류 되었다고 판단했다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2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차 모델링을 하기 위해 변수 중요도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넣는것이다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49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5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페이지렌탈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서비스에 대한 요구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인구 구조 변화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– 23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년 기준으로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30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년되면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바뀐다는 내용 가로막대그래프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실버 세대 커진다 부연설명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1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인 가구 비중</a:t>
            </a:r>
            <a:br>
              <a:rPr lang="ko-KR" altLang="en-US" dirty="0"/>
            </a:b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서비스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부연 설명 필요하다면 제목과 그래프 사이에 적기</a:t>
            </a: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개인의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ㅇ경우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어쩌구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저쩌구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57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6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화살표는 색상 통일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937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크기 조절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59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현재페이지 </a:t>
            </a:r>
            <a:r>
              <a:rPr lang="en-US" altLang="ko-KR" sz="1200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전체페이지</a:t>
            </a:r>
            <a:endParaRPr lang="ko-KR" altLang="en-US" sz="1200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과제수행모습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07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인가구를 대상으로 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얼마만큼 저렴하게 </a:t>
            </a:r>
            <a:r>
              <a:rPr lang="ko-KR" altLang="en-US" dirty="0" err="1"/>
              <a:t>할건지</a:t>
            </a:r>
            <a:r>
              <a:rPr lang="ko-KR" altLang="en-US" dirty="0"/>
              <a:t> 구체적인 수치를 적을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77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멤버십 서비스 개선 된 내용을 적어야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 주</a:t>
            </a:r>
            <a:r>
              <a:rPr lang="en-US" altLang="ko-KR" dirty="0"/>
              <a:t>1</a:t>
            </a:r>
            <a:r>
              <a:rPr lang="ko-KR" altLang="en-US" dirty="0"/>
              <a:t>회 전화를 </a:t>
            </a:r>
            <a:r>
              <a:rPr lang="ko-KR" altLang="en-US" dirty="0" err="1"/>
              <a:t>건다던지</a:t>
            </a:r>
            <a:r>
              <a:rPr lang="en-US" altLang="ko-KR" dirty="0"/>
              <a:t>,</a:t>
            </a:r>
            <a:r>
              <a:rPr lang="ko-KR" altLang="en-US" dirty="0"/>
              <a:t> 포인트 적립하겠다면 </a:t>
            </a:r>
            <a:r>
              <a:rPr lang="ko-KR" altLang="en-US" dirty="0" err="1"/>
              <a:t>몇프로</a:t>
            </a:r>
            <a:r>
              <a:rPr lang="ko-KR" altLang="en-US" dirty="0"/>
              <a:t> </a:t>
            </a:r>
            <a:r>
              <a:rPr lang="ko-KR" altLang="en-US" dirty="0" err="1"/>
              <a:t>줄건지</a:t>
            </a:r>
            <a:r>
              <a:rPr lang="ko-KR" altLang="en-US" dirty="0"/>
              <a:t> 구체적인 수치 원론에 대해 적지 말라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03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아파트 입주자를 대상으로 한 프로모션 진행</a:t>
            </a:r>
            <a:r>
              <a:rPr lang="en-US" altLang="ko-KR" dirty="0"/>
              <a:t>(</a:t>
            </a:r>
            <a:r>
              <a:rPr lang="ko-KR" altLang="en-US" dirty="0"/>
              <a:t>단체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건물 및 상가에 대한 공동구매 진행</a:t>
            </a:r>
            <a:endParaRPr lang="en-US" altLang="ko-KR" dirty="0"/>
          </a:p>
          <a:p>
            <a:r>
              <a:rPr lang="ko-KR" altLang="en-US" dirty="0"/>
              <a:t>기업을 </a:t>
            </a:r>
            <a:r>
              <a:rPr lang="en-US" altLang="ko-KR" dirty="0"/>
              <a:t>PR</a:t>
            </a:r>
            <a:r>
              <a:rPr lang="ko-KR" altLang="en-US" dirty="0"/>
              <a:t>을 위한 맞춤형 상품 </a:t>
            </a:r>
            <a:r>
              <a:rPr lang="en-US" altLang="ko-KR" dirty="0"/>
              <a:t>SELECT </a:t>
            </a:r>
            <a:r>
              <a:rPr lang="ko-KR" altLang="en-US" dirty="0"/>
              <a:t>및 </a:t>
            </a:r>
            <a:r>
              <a:rPr lang="ko-KR" altLang="en-US" dirty="0" err="1"/>
              <a:t>팜플릿</a:t>
            </a:r>
            <a:r>
              <a:rPr lang="ko-KR" altLang="en-US" dirty="0"/>
              <a:t> 제작</a:t>
            </a:r>
            <a:endParaRPr lang="en-US" altLang="ko-KR" dirty="0"/>
          </a:p>
          <a:p>
            <a:r>
              <a:rPr lang="ko-KR" altLang="en-US" dirty="0"/>
              <a:t>기업을 </a:t>
            </a:r>
            <a:r>
              <a:rPr lang="ko-KR" altLang="en-US" dirty="0" err="1"/>
              <a:t>타겟팅한</a:t>
            </a:r>
            <a:r>
              <a:rPr lang="ko-KR" altLang="en-US" dirty="0"/>
              <a:t> 혜택 적용</a:t>
            </a:r>
            <a:r>
              <a:rPr lang="en-US" altLang="ko-KR" dirty="0"/>
              <a:t>(</a:t>
            </a:r>
            <a:r>
              <a:rPr lang="ko-KR" altLang="en-US" dirty="0"/>
              <a:t>사은품이 아닌 추가할인 적용 </a:t>
            </a:r>
            <a:r>
              <a:rPr lang="en-US" altLang="ko-KR" dirty="0"/>
              <a:t>or </a:t>
            </a:r>
            <a:r>
              <a:rPr lang="ko-KR" altLang="en-US" dirty="0"/>
              <a:t>옵션 추가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공동구매에 대한 프로모션을 어떻게 진행할 건지 적어야 한다</a:t>
            </a:r>
            <a:r>
              <a:rPr lang="en-US" altLang="ko-KR" dirty="0"/>
              <a:t>. </a:t>
            </a:r>
            <a:r>
              <a:rPr lang="ko-KR" altLang="en-US" dirty="0"/>
              <a:t>구체화 된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77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동일하게 좌우 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09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개선안에 들어와야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75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사진의 의미가 </a:t>
            </a:r>
            <a:r>
              <a:rPr lang="ko-KR" altLang="en-US" dirty="0" err="1"/>
              <a:t>뭔지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614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17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EA35-FE76-4FBE-8F90-54B9A3BE252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1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메인이</a:t>
            </a:r>
            <a:r>
              <a:rPr lang="ko-KR" altLang="en-US" dirty="0"/>
              <a:t> 비즈니스 소개</a:t>
            </a:r>
          </a:p>
          <a:p>
            <a:r>
              <a:rPr lang="ko-KR" altLang="en-US" dirty="0" err="1"/>
              <a:t>렌탈</a:t>
            </a:r>
            <a:r>
              <a:rPr lang="ko-KR" altLang="en-US" dirty="0"/>
              <a:t> 사업이란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사업 유형 </a:t>
            </a:r>
            <a:r>
              <a:rPr lang="en-US" altLang="ko-KR" dirty="0"/>
              <a:t>==&gt; </a:t>
            </a:r>
            <a:r>
              <a:rPr lang="ko-KR" altLang="en-US" dirty="0"/>
              <a:t>같이</a:t>
            </a:r>
          </a:p>
          <a:p>
            <a:r>
              <a:rPr lang="ko-KR" altLang="en-US" dirty="0"/>
              <a:t>맨 마지막에 </a:t>
            </a:r>
            <a:r>
              <a:rPr lang="en-US" altLang="ko-KR" dirty="0"/>
              <a:t>=&gt; </a:t>
            </a:r>
            <a:r>
              <a:rPr lang="ko-KR" altLang="en-US" dirty="0"/>
              <a:t>당사는 </a:t>
            </a:r>
            <a:r>
              <a:rPr lang="en-US" altLang="ko-KR" dirty="0"/>
              <a:t>~~</a:t>
            </a:r>
            <a:r>
              <a:rPr lang="ko-KR" altLang="en-US" dirty="0"/>
              <a:t>를 전문으로 </a:t>
            </a:r>
            <a:r>
              <a:rPr lang="ko-KR" altLang="en-US" dirty="0" err="1"/>
              <a:t>렌탈사업을</a:t>
            </a:r>
            <a:r>
              <a:rPr lang="ko-KR" altLang="en-US" dirty="0"/>
              <a:t> 하는 회사이다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78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D1216"/>
                </a:solidFill>
                <a:effectLst/>
                <a:latin typeface="Canva Sans"/>
              </a:rPr>
              <a:t>비즈니스 흐름과 기존고객을 묶어서 같이 설명해주면 </a:t>
            </a:r>
            <a:r>
              <a:rPr lang="ko-KR" altLang="en-US" b="0" i="0" dirty="0" err="1">
                <a:solidFill>
                  <a:srgbClr val="0D1216"/>
                </a:solidFill>
                <a:effectLst/>
                <a:latin typeface="Canva Sans"/>
              </a:rPr>
              <a:t>좋을거</a:t>
            </a:r>
            <a:r>
              <a:rPr lang="ko-KR" altLang="en-US" b="0" i="0" dirty="0">
                <a:solidFill>
                  <a:srgbClr val="0D1216"/>
                </a:solidFill>
                <a:effectLst/>
                <a:latin typeface="Canva Sans"/>
              </a:rPr>
              <a:t> 같다</a:t>
            </a:r>
            <a:r>
              <a:rPr lang="en-US" altLang="ko-KR" b="0" i="0" dirty="0">
                <a:solidFill>
                  <a:srgbClr val="0D1216"/>
                </a:solidFill>
                <a:effectLst/>
                <a:latin typeface="Canva Sans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D1216"/>
                </a:solidFill>
                <a:effectLst/>
                <a:latin typeface="Canva Sans"/>
              </a:rPr>
              <a:t>신규고객을 유치하는 것보다 기존고객을 </a:t>
            </a:r>
            <a:r>
              <a:rPr lang="ko-KR" altLang="en-US" b="0" i="0" dirty="0" err="1">
                <a:solidFill>
                  <a:srgbClr val="0D1216"/>
                </a:solidFill>
                <a:effectLst/>
                <a:latin typeface="Canva Sans"/>
              </a:rPr>
              <a:t>유지하는게</a:t>
            </a:r>
            <a:r>
              <a:rPr lang="ko-KR" altLang="en-US" b="0" i="0" dirty="0">
                <a:solidFill>
                  <a:srgbClr val="0D1216"/>
                </a:solidFill>
                <a:effectLst/>
                <a:latin typeface="Canva Sans"/>
              </a:rPr>
              <a:t> 좋다</a:t>
            </a:r>
            <a:r>
              <a:rPr lang="en-US" altLang="ko-KR" b="0" i="0" dirty="0">
                <a:solidFill>
                  <a:srgbClr val="0D1216"/>
                </a:solidFill>
                <a:effectLst/>
                <a:latin typeface="Canva Sans"/>
              </a:rPr>
              <a:t>. </a:t>
            </a:r>
            <a:r>
              <a:rPr lang="ko-KR" altLang="en-US" b="0" i="0" dirty="0">
                <a:solidFill>
                  <a:srgbClr val="0D1216"/>
                </a:solidFill>
                <a:effectLst/>
                <a:latin typeface="Canva Sans"/>
              </a:rPr>
              <a:t>라는 내용을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9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가지로 나눠서</a:t>
            </a:r>
            <a:endParaRPr lang="en-US" altLang="ko-KR" dirty="0"/>
          </a:p>
          <a:p>
            <a:r>
              <a:rPr lang="ko-KR" altLang="en-US" dirty="0"/>
              <a:t>안보임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22</a:t>
            </a:r>
            <a:r>
              <a:rPr lang="ko-KR" altLang="en-US" dirty="0"/>
              <a:t>년</a:t>
            </a:r>
            <a:r>
              <a:rPr lang="en-US" altLang="ko-KR" dirty="0"/>
              <a:t>, 23</a:t>
            </a:r>
            <a:r>
              <a:rPr lang="ko-KR" altLang="en-US" dirty="0"/>
              <a:t>년</a:t>
            </a:r>
            <a:r>
              <a:rPr lang="en-US" altLang="ko-KR" dirty="0"/>
              <a:t>, 25</a:t>
            </a:r>
            <a:r>
              <a:rPr lang="ko-KR" altLang="en-US" dirty="0"/>
              <a:t>년 </a:t>
            </a:r>
            <a:r>
              <a:rPr lang="en-US" altLang="ko-KR" dirty="0"/>
              <a:t>(</a:t>
            </a:r>
            <a:r>
              <a:rPr lang="ko-KR" altLang="en-US" dirty="0"/>
              <a:t>미래치로</a:t>
            </a:r>
            <a:r>
              <a:rPr lang="en-US" altLang="ko-KR" dirty="0"/>
              <a:t>) </a:t>
            </a:r>
            <a:r>
              <a:rPr lang="ko-KR" altLang="en-US" dirty="0"/>
              <a:t>시장이 이렇게 커진다 </a:t>
            </a:r>
            <a:r>
              <a:rPr lang="en-US" altLang="ko-KR" dirty="0"/>
              <a:t>-&gt; </a:t>
            </a:r>
            <a:r>
              <a:rPr lang="ko-KR" altLang="en-US" dirty="0"/>
              <a:t>타이틀 </a:t>
            </a:r>
            <a:r>
              <a:rPr lang="en-US" altLang="ko-KR" dirty="0"/>
              <a:t>= </a:t>
            </a:r>
            <a:r>
              <a:rPr lang="ko-KR" altLang="en-US" dirty="0"/>
              <a:t>시장 규모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ㅇㅇ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가로 그래프로 그려 </a:t>
            </a:r>
            <a:r>
              <a:rPr lang="en-US" altLang="ko-KR" dirty="0">
                <a:sym typeface="Wingdings" panose="05000000000000000000" pitchFamily="2" charset="2"/>
              </a:rPr>
              <a:t>100</a:t>
            </a:r>
            <a:r>
              <a:rPr lang="ko-KR" altLang="en-US" dirty="0">
                <a:sym typeface="Wingdings" panose="05000000000000000000" pitchFamily="2" charset="2"/>
              </a:rPr>
              <a:t>으로 맞춘 후</a:t>
            </a:r>
            <a:r>
              <a:rPr lang="en-US" altLang="ko-KR" dirty="0">
                <a:sym typeface="Wingdings" panose="05000000000000000000" pitchFamily="2" charset="2"/>
              </a:rPr>
              <a:t>		# 2025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en-US" altLang="ko-KR" dirty="0">
                <a:sym typeface="Wingdings" panose="05000000000000000000" pitchFamily="2" charset="2"/>
              </a:rPr>
              <a:t>100</a:t>
            </a:r>
            <a:r>
              <a:rPr lang="ko-KR" altLang="en-US" dirty="0" err="1">
                <a:sym typeface="Wingdings" panose="05000000000000000000" pitchFamily="2" charset="2"/>
              </a:rPr>
              <a:t>조워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arenR"/>
            </a:pPr>
            <a:r>
              <a:rPr lang="ko-KR" altLang="en-US" dirty="0">
                <a:sym typeface="Wingdings" panose="05000000000000000000" pitchFamily="2" charset="2"/>
              </a:rPr>
              <a:t>점유율 현황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팁 </a:t>
            </a:r>
            <a:r>
              <a:rPr lang="en-US" altLang="ko-KR" dirty="0">
                <a:sym typeface="Wingdings" panose="05000000000000000000" pitchFamily="2" charset="2"/>
              </a:rPr>
              <a:t>=&gt; </a:t>
            </a:r>
            <a:r>
              <a:rPr lang="ko-KR" altLang="en-US" dirty="0">
                <a:sym typeface="Wingdings" panose="05000000000000000000" pitchFamily="2" charset="2"/>
              </a:rPr>
              <a:t>색상이 같은 계열이라 회사 간 차이 확연하게 </a:t>
            </a:r>
            <a:r>
              <a:rPr lang="ko-KR" altLang="en-US" dirty="0" err="1">
                <a:sym typeface="Wingdings" panose="05000000000000000000" pitchFamily="2" charset="2"/>
              </a:rPr>
              <a:t>안들어온다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ex) </a:t>
            </a:r>
            <a:r>
              <a:rPr lang="ko-KR" altLang="en-US" dirty="0">
                <a:sym typeface="Wingdings" panose="05000000000000000000" pitchFamily="2" charset="2"/>
              </a:rPr>
              <a:t>하늘색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분홍색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/>
              <a:t>3) </a:t>
            </a:r>
            <a:r>
              <a:rPr lang="ko-KR" altLang="en-US" dirty="0"/>
              <a:t>해약 현황 </a:t>
            </a:r>
            <a:r>
              <a:rPr lang="en-US" altLang="ko-KR" dirty="0"/>
              <a:t>(%) ,</a:t>
            </a:r>
            <a:r>
              <a:rPr lang="ko-KR" altLang="en-US" dirty="0"/>
              <a:t> 년도 </a:t>
            </a:r>
            <a:r>
              <a:rPr lang="ko-KR" altLang="en-US" dirty="0" err="1"/>
              <a:t>중복되는거</a:t>
            </a:r>
            <a:r>
              <a:rPr lang="ko-KR" altLang="en-US" dirty="0"/>
              <a:t> 처음만 쓰고 다음 년도 시작할 때 다시 </a:t>
            </a:r>
            <a:r>
              <a:rPr lang="ko-KR" altLang="en-US" dirty="0" err="1"/>
              <a:t>써줌</a:t>
            </a:r>
            <a:r>
              <a:rPr lang="en-US" altLang="ko-KR" dirty="0"/>
              <a:t>, </a:t>
            </a:r>
            <a:r>
              <a:rPr lang="ko-KR" altLang="en-US" dirty="0"/>
              <a:t>숫자는 선에 겹치지 않게</a:t>
            </a:r>
            <a:r>
              <a:rPr lang="en-US" altLang="ko-KR" dirty="0"/>
              <a:t>, </a:t>
            </a:r>
            <a:r>
              <a:rPr lang="ko-KR" altLang="en-US" dirty="0"/>
              <a:t>원도 같이 </a:t>
            </a:r>
            <a:r>
              <a:rPr lang="ko-KR" altLang="en-US" dirty="0" err="1"/>
              <a:t>그려줌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단위를 타이틀에 </a:t>
            </a:r>
            <a:r>
              <a:rPr lang="ko-KR" altLang="en-US" dirty="0" err="1"/>
              <a:t>써줌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그래프에 단위 </a:t>
            </a:r>
            <a:r>
              <a:rPr lang="ko-KR" altLang="en-US" dirty="0" err="1"/>
              <a:t>안써도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제목을 간단하게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** </a:t>
            </a:r>
            <a:r>
              <a:rPr lang="ko-KR" altLang="en-US" dirty="0"/>
              <a:t>애니메이션 </a:t>
            </a:r>
            <a:r>
              <a:rPr lang="en-US" altLang="ko-KR" dirty="0"/>
              <a:t>**  </a:t>
            </a:r>
            <a:r>
              <a:rPr lang="ko-KR" altLang="en-US" dirty="0"/>
              <a:t>진행 상황에 따라 흐리게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DartNBSP"/>
              </a:rPr>
              <a:t>가전제품 제조 전문업체들까지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DartNBSP"/>
              </a:rPr>
              <a:t>렌탈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DartNBSP"/>
              </a:rPr>
              <a:t> 시장에 등장하면서 시장의 경쟁강도는 더욱 심화</a:t>
            </a:r>
            <a:endParaRPr lang="en-US" altLang="ko-KR" b="1" i="0" dirty="0">
              <a:solidFill>
                <a:srgbClr val="000000"/>
              </a:solidFill>
              <a:effectLst/>
              <a:latin typeface="DartNBSP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DartNBSP"/>
              </a:rPr>
              <a:t>경쟁력이 높은 제조업체가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DartNBSP"/>
              </a:rPr>
              <a:t>렌탈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artNBSP"/>
              </a:rPr>
              <a:t> 진출을 시도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DartNBSP"/>
              </a:rPr>
              <a:t>후발업체의 적극적인 점유율 확대전략 등으로 인하여 당사의 시장 지배력이 축소될 경우 당사의 매출 및 수익성에 부정적인 영향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296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시소로 표현할거면 </a:t>
            </a:r>
            <a:r>
              <a:rPr lang="ko-KR" altLang="en-US" dirty="0" err="1"/>
              <a:t>기울어지는게</a:t>
            </a:r>
            <a:r>
              <a:rPr lang="ko-KR" altLang="en-US" dirty="0"/>
              <a:t> 좋을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출처 안보임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기업공시자료 판매비용 </a:t>
            </a:r>
            <a:r>
              <a:rPr lang="en-US" altLang="ko-KR" dirty="0"/>
              <a:t>sum / </a:t>
            </a:r>
            <a:r>
              <a:rPr lang="ko-KR" altLang="en-US" dirty="0" err="1"/>
              <a:t>총고객수</a:t>
            </a:r>
            <a:r>
              <a:rPr lang="ko-KR" altLang="en-US" dirty="0"/>
              <a:t> </a:t>
            </a:r>
            <a:r>
              <a:rPr lang="en-US" altLang="ko-KR" dirty="0"/>
              <a:t>=&gt; 1</a:t>
            </a:r>
            <a:r>
              <a:rPr lang="ko-KR" altLang="en-US" dirty="0"/>
              <a:t>인당 비용 </a:t>
            </a:r>
            <a:r>
              <a:rPr lang="en-US" altLang="ko-KR" dirty="0"/>
              <a:t>-&gt;</a:t>
            </a:r>
            <a:r>
              <a:rPr lang="ko-KR" altLang="en-US" dirty="0"/>
              <a:t> 기존고객</a:t>
            </a:r>
            <a:endParaRPr lang="en-US" altLang="ko-KR" dirty="0"/>
          </a:p>
          <a:p>
            <a:r>
              <a:rPr lang="ko-KR" altLang="en-US" dirty="0"/>
              <a:t>점유율</a:t>
            </a:r>
            <a:r>
              <a:rPr lang="en-US" altLang="ko-KR" dirty="0"/>
              <a:t>-&gt;</a:t>
            </a:r>
            <a:r>
              <a:rPr lang="ko-KR" altLang="en-US" dirty="0" err="1"/>
              <a:t>고객수</a:t>
            </a:r>
            <a:r>
              <a:rPr lang="ko-KR" altLang="en-US" dirty="0"/>
              <a:t> 구해서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정수기 일상</a:t>
            </a:r>
            <a:r>
              <a:rPr lang="en-US" altLang="ko-KR" dirty="0"/>
              <a:t>/</a:t>
            </a:r>
            <a:r>
              <a:rPr lang="ko-KR" altLang="en-US" dirty="0"/>
              <a:t>소비재도 아닌데 뭘 더 지출해 </a:t>
            </a:r>
            <a:endParaRPr lang="en-US" altLang="ko-KR" dirty="0"/>
          </a:p>
          <a:p>
            <a:r>
              <a:rPr lang="ko-KR" altLang="en-US" dirty="0"/>
              <a:t>논문은 이런데 당사의 경우는 </a:t>
            </a:r>
            <a:r>
              <a:rPr lang="en-US" altLang="ko-KR" dirty="0"/>
              <a:t>1</a:t>
            </a:r>
            <a:r>
              <a:rPr lang="ko-KR" altLang="en-US" dirty="0"/>
              <a:t>인비용이 이렇고 논문에 의해 계산해보면 </a:t>
            </a:r>
            <a:r>
              <a:rPr lang="en-US" altLang="ko-KR" dirty="0"/>
              <a:t>~!~!~</a:t>
            </a:r>
          </a:p>
          <a:p>
            <a:endParaRPr lang="en-US" altLang="ko-KR" dirty="0"/>
          </a:p>
          <a:p>
            <a:r>
              <a:rPr lang="ko-KR" altLang="en-US" dirty="0"/>
              <a:t>발표 전 참고기사</a:t>
            </a:r>
            <a:endParaRPr lang="en-US" altLang="ko-KR" dirty="0"/>
          </a:p>
          <a:p>
            <a:r>
              <a:rPr lang="ko-KR" altLang="en-US" dirty="0">
                <a:hlinkClick r:id="rId3"/>
              </a:rPr>
              <a:t>https://www.news1.kr/articles/?2658252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https://www.businesspost.co.kr/BP?command=article_view&amp;num=148890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91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5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페이지렌탈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서비스에 대한 요구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인구 구조 변화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– 23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년 기준으로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30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년되면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바뀐다는 내용 가로막대그래프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실버 세대 커진다 부연설명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1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인 가구 비중</a:t>
            </a:r>
            <a:br>
              <a:rPr lang="ko-KR" altLang="en-US" dirty="0"/>
            </a:b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서비스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부연 설명 필요하다면 제목과 그래프 사이에 적기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3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6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페이지당사에 대한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사업에 대한 서비스 만족도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경쟁사 대비 만족도가 낮게 나타나고 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불만 사항도 있기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떄문에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~~~ 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기존 피드백 참고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)</a:t>
            </a:r>
          </a:p>
          <a:p>
            <a:pPr algn="l"/>
            <a:r>
              <a:rPr lang="ko-KR" altLang="en-US" b="0" dirty="0">
                <a:effectLst/>
                <a:latin typeface="Canva Sans"/>
              </a:rPr>
              <a:t>밑 내용 아무 의미 없음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의미가 </a:t>
            </a:r>
            <a:r>
              <a:rPr lang="ko-KR" altLang="en-US" b="0" dirty="0" err="1">
                <a:effectLst/>
                <a:latin typeface="Canva Sans"/>
              </a:rPr>
              <a:t>있을려면</a:t>
            </a:r>
            <a:r>
              <a:rPr lang="en-US" altLang="ko-KR" b="0" dirty="0">
                <a:effectLst/>
                <a:latin typeface="Canva Sans"/>
              </a:rPr>
              <a:t>?</a:t>
            </a:r>
            <a:br>
              <a:rPr lang="en-US" altLang="ko-KR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그래서 뭘 할거야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고객만족도가 낮게 나타나고 있고 불만족요인이 발생함에 따라 서비스 만족도 향상 활동이 필요하다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부가설명 하려면 그래프에 넣고</a:t>
            </a:r>
            <a:br>
              <a:rPr lang="ko-KR" altLang="en-US" b="0" dirty="0">
                <a:effectLst/>
                <a:latin typeface="Canva Sans"/>
              </a:rPr>
            </a:b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개선 포인트는 개선 기회 </a:t>
            </a:r>
            <a:r>
              <a:rPr lang="en-US" altLang="ko-KR" b="0" dirty="0">
                <a:effectLst/>
                <a:latin typeface="Canva Sans"/>
              </a:rPr>
              <a:t>- </a:t>
            </a:r>
            <a:r>
              <a:rPr lang="ko-KR" altLang="en-US" b="0" dirty="0">
                <a:effectLst/>
                <a:latin typeface="Canva Sans"/>
              </a:rPr>
              <a:t>서비스 만족도 향상 활동</a:t>
            </a:r>
            <a:r>
              <a:rPr lang="en-US" altLang="ko-KR" b="0" dirty="0">
                <a:effectLst/>
                <a:latin typeface="Canva Sans"/>
              </a:rPr>
              <a:t>(</a:t>
            </a:r>
            <a:r>
              <a:rPr lang="ko-KR" altLang="en-US" b="0" dirty="0">
                <a:effectLst/>
                <a:latin typeface="Canva Sans"/>
              </a:rPr>
              <a:t>왼쪽</a:t>
            </a:r>
            <a:r>
              <a:rPr lang="en-US" altLang="ko-KR" b="0" dirty="0">
                <a:effectLst/>
                <a:latin typeface="Canva Sans"/>
              </a:rPr>
              <a:t>)</a:t>
            </a:r>
            <a:br>
              <a:rPr lang="en-US" altLang="ko-KR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개선안을 만들어야 </a:t>
            </a:r>
            <a:r>
              <a:rPr lang="en-US" altLang="ko-KR" b="0" dirty="0">
                <a:effectLst/>
                <a:latin typeface="Canva Sans"/>
              </a:rPr>
              <a:t>(</a:t>
            </a:r>
            <a:r>
              <a:rPr lang="ko-KR" altLang="en-US" b="0" dirty="0">
                <a:effectLst/>
                <a:latin typeface="Canva Sans"/>
              </a:rPr>
              <a:t>개선 기회를 만족시켜서 무엇을 </a:t>
            </a:r>
            <a:r>
              <a:rPr lang="ko-KR" altLang="en-US" b="0" dirty="0" err="1">
                <a:effectLst/>
                <a:latin typeface="Canva Sans"/>
              </a:rPr>
              <a:t>할거냐</a:t>
            </a:r>
            <a:r>
              <a:rPr lang="en-US" altLang="ko-KR" b="0" dirty="0">
                <a:effectLst/>
                <a:latin typeface="Canva Sans"/>
              </a:rPr>
              <a:t>?)(</a:t>
            </a:r>
            <a:r>
              <a:rPr lang="ko-KR" altLang="en-US" b="0" dirty="0">
                <a:effectLst/>
                <a:latin typeface="Canva Sans"/>
              </a:rPr>
              <a:t>오른쪽</a:t>
            </a:r>
            <a:r>
              <a:rPr lang="en-US" altLang="ko-KR" b="0" dirty="0">
                <a:effectLst/>
                <a:latin typeface="Canva Sans"/>
              </a:rPr>
              <a:t>) =&gt; 1</a:t>
            </a:r>
            <a:r>
              <a:rPr lang="ko-KR" altLang="en-US" b="0" dirty="0">
                <a:effectLst/>
                <a:latin typeface="Canva Sans"/>
              </a:rPr>
              <a:t>인 가구 대상 저가 서비스 </a:t>
            </a:r>
            <a:r>
              <a:rPr lang="en-US" altLang="ko-KR" b="0" dirty="0">
                <a:effectLst/>
                <a:latin typeface="Canva Sans"/>
              </a:rPr>
              <a:t>-&gt; </a:t>
            </a:r>
            <a:r>
              <a:rPr lang="ko-KR" altLang="en-US" b="0" dirty="0" err="1">
                <a:effectLst/>
                <a:latin typeface="Canva Sans"/>
              </a:rPr>
              <a:t>렌탈</a:t>
            </a:r>
            <a:r>
              <a:rPr lang="ko-KR" altLang="en-US" b="0" dirty="0">
                <a:effectLst/>
                <a:latin typeface="Canva Sans"/>
              </a:rPr>
              <a:t> 비용 얼마</a:t>
            </a:r>
            <a:r>
              <a:rPr lang="en-US" altLang="ko-KR" b="0" dirty="0">
                <a:effectLst/>
                <a:latin typeface="Canva Sans"/>
              </a:rPr>
              <a:t>, </a:t>
            </a:r>
            <a:r>
              <a:rPr lang="ko-KR" altLang="en-US" b="0" dirty="0">
                <a:effectLst/>
                <a:latin typeface="Canva Sans"/>
              </a:rPr>
              <a:t>최소 계약 비용 얼마</a:t>
            </a:r>
            <a:r>
              <a:rPr lang="en-US" altLang="ko-KR" b="0" dirty="0">
                <a:effectLst/>
                <a:latin typeface="Canva Sans"/>
              </a:rPr>
              <a:t>, </a:t>
            </a:r>
            <a:r>
              <a:rPr lang="ko-KR" altLang="en-US" b="0" dirty="0">
                <a:effectLst/>
                <a:latin typeface="Canva Sans"/>
              </a:rPr>
              <a:t>연령대는 어떻게</a:t>
            </a:r>
            <a:r>
              <a:rPr lang="en-US" altLang="ko-KR" b="0" dirty="0">
                <a:effectLst/>
                <a:latin typeface="Canva Sans"/>
              </a:rPr>
              <a:t>?</a:t>
            </a:r>
            <a:br>
              <a:rPr lang="en-US" altLang="ko-KR" b="0" dirty="0">
                <a:effectLst/>
                <a:latin typeface="Canva Sans"/>
              </a:rPr>
            </a:br>
            <a:br>
              <a:rPr lang="en-US" altLang="ko-KR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조사해서 </a:t>
            </a:r>
            <a:r>
              <a:rPr lang="ko-KR" altLang="en-US" b="0" dirty="0" err="1">
                <a:effectLst/>
                <a:latin typeface="Canva Sans"/>
              </a:rPr>
              <a:t>나온건</a:t>
            </a:r>
            <a:r>
              <a:rPr lang="ko-KR" altLang="en-US" b="0" dirty="0">
                <a:effectLst/>
                <a:latin typeface="Canva Sans"/>
              </a:rPr>
              <a:t> 분석 더 이상 필요 없음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en-US" altLang="ko-KR" b="0" dirty="0">
                <a:effectLst/>
                <a:latin typeface="Canva Sans"/>
              </a:rPr>
              <a:t>(</a:t>
            </a:r>
            <a:r>
              <a:rPr lang="ko-KR" altLang="en-US" b="0" dirty="0">
                <a:effectLst/>
                <a:latin typeface="Canva Sans"/>
              </a:rPr>
              <a:t>증거가 있어서 이미 끝났는데 뭐</a:t>
            </a:r>
            <a:r>
              <a:rPr lang="en-US" altLang="ko-KR" b="0" dirty="0">
                <a:effectLst/>
                <a:latin typeface="Canva Sans"/>
              </a:rPr>
              <a:t>)</a:t>
            </a:r>
            <a:br>
              <a:rPr lang="en-US" altLang="ko-KR" b="0" dirty="0">
                <a:effectLst/>
                <a:latin typeface="Canva Sans"/>
              </a:rPr>
            </a:br>
            <a:br>
              <a:rPr lang="en-US" altLang="ko-KR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있는 데이터로 분석 결과 넣고 분석 결과에서 필요한 거 개선 기회에 깔림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그러고 나서 개선안 만들어서 어떻게 </a:t>
            </a:r>
            <a:r>
              <a:rPr lang="ko-KR" altLang="en-US" b="0" dirty="0" err="1">
                <a:effectLst/>
                <a:latin typeface="Canva Sans"/>
              </a:rPr>
              <a:t>개선기회랑</a:t>
            </a:r>
            <a:r>
              <a:rPr lang="ko-KR" altLang="en-US" b="0" dirty="0">
                <a:effectLst/>
                <a:latin typeface="Canva Sans"/>
              </a:rPr>
              <a:t> 개선안이랑 </a:t>
            </a:r>
            <a:r>
              <a:rPr lang="ko-KR" altLang="en-US" b="0" dirty="0" err="1">
                <a:effectLst/>
                <a:latin typeface="Canva Sans"/>
              </a:rPr>
              <a:t>매칭할건지</a:t>
            </a:r>
            <a:endParaRPr lang="ko-KR" altLang="en-US" b="0" dirty="0">
              <a:effectLst/>
              <a:latin typeface="Canva Sans"/>
            </a:endParaRPr>
          </a:p>
          <a:p>
            <a:pPr algn="l"/>
            <a:r>
              <a:rPr lang="en-US" altLang="ko-KR" b="0" dirty="0">
                <a:effectLst/>
                <a:latin typeface="Canva Sans"/>
              </a:rPr>
              <a:t>(</a:t>
            </a:r>
            <a:r>
              <a:rPr lang="ko-KR" altLang="en-US" b="0" dirty="0">
                <a:effectLst/>
                <a:latin typeface="Canva Sans"/>
              </a:rPr>
              <a:t>편집됨</a:t>
            </a:r>
            <a:r>
              <a:rPr lang="en-US" altLang="ko-KR" b="0" dirty="0">
                <a:effectLst/>
                <a:latin typeface="Canva Sans"/>
              </a:rPr>
              <a:t>)</a:t>
            </a:r>
          </a:p>
          <a:p>
            <a:r>
              <a:rPr lang="ko-KR" altLang="en-US" dirty="0">
                <a:effectLst/>
              </a:rPr>
              <a:t>간단히 표시</a:t>
            </a:r>
          </a:p>
          <a:p>
            <a:br>
              <a:rPr lang="ko-KR" altLang="en-US" b="0" i="0" dirty="0">
                <a:solidFill>
                  <a:srgbClr val="0D121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42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6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페이지당사에 대한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렌탈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사업에 대한 서비스 만족도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경쟁사 대비 만족도가 낮게 나타나고 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불만 사항도 있기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떄문에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~~~ 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기존 피드백 참고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)</a:t>
            </a:r>
          </a:p>
          <a:p>
            <a:pPr algn="l"/>
            <a:r>
              <a:rPr lang="ko-KR" altLang="en-US" b="0" dirty="0">
                <a:effectLst/>
                <a:latin typeface="Canva Sans"/>
              </a:rPr>
              <a:t>밑 내용 아무 의미 없음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의미가 </a:t>
            </a:r>
            <a:r>
              <a:rPr lang="ko-KR" altLang="en-US" b="0" dirty="0" err="1">
                <a:effectLst/>
                <a:latin typeface="Canva Sans"/>
              </a:rPr>
              <a:t>있을려면</a:t>
            </a:r>
            <a:r>
              <a:rPr lang="en-US" altLang="ko-KR" b="0" dirty="0">
                <a:effectLst/>
                <a:latin typeface="Canva Sans"/>
              </a:rPr>
              <a:t>?</a:t>
            </a:r>
            <a:br>
              <a:rPr lang="en-US" altLang="ko-KR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그래서 뭘 할거야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고객만족도가 낮게 나타나고 있고 불만족요인이 발생함에 따라 서비스 만족도 향상 활동이 필요하다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부가설명 하려면 그래프에 넣고</a:t>
            </a:r>
            <a:br>
              <a:rPr lang="ko-KR" altLang="en-US" b="0" dirty="0">
                <a:effectLst/>
                <a:latin typeface="Canva Sans"/>
              </a:rPr>
            </a:b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개선 포인트는 개선 기회 </a:t>
            </a:r>
            <a:r>
              <a:rPr lang="en-US" altLang="ko-KR" b="0" dirty="0">
                <a:effectLst/>
                <a:latin typeface="Canva Sans"/>
              </a:rPr>
              <a:t>- </a:t>
            </a:r>
            <a:r>
              <a:rPr lang="ko-KR" altLang="en-US" b="0" dirty="0">
                <a:effectLst/>
                <a:latin typeface="Canva Sans"/>
              </a:rPr>
              <a:t>서비스 만족도 향상 활동</a:t>
            </a:r>
            <a:r>
              <a:rPr lang="en-US" altLang="ko-KR" b="0" dirty="0">
                <a:effectLst/>
                <a:latin typeface="Canva Sans"/>
              </a:rPr>
              <a:t>(</a:t>
            </a:r>
            <a:r>
              <a:rPr lang="ko-KR" altLang="en-US" b="0" dirty="0">
                <a:effectLst/>
                <a:latin typeface="Canva Sans"/>
              </a:rPr>
              <a:t>왼쪽</a:t>
            </a:r>
            <a:r>
              <a:rPr lang="en-US" altLang="ko-KR" b="0" dirty="0">
                <a:effectLst/>
                <a:latin typeface="Canva Sans"/>
              </a:rPr>
              <a:t>)</a:t>
            </a:r>
            <a:br>
              <a:rPr lang="en-US" altLang="ko-KR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개선안을 만들어야 </a:t>
            </a:r>
            <a:r>
              <a:rPr lang="en-US" altLang="ko-KR" b="0" dirty="0">
                <a:effectLst/>
                <a:latin typeface="Canva Sans"/>
              </a:rPr>
              <a:t>(</a:t>
            </a:r>
            <a:r>
              <a:rPr lang="ko-KR" altLang="en-US" b="0" dirty="0">
                <a:effectLst/>
                <a:latin typeface="Canva Sans"/>
              </a:rPr>
              <a:t>개선 기회를 만족시켜서 무엇을 </a:t>
            </a:r>
            <a:r>
              <a:rPr lang="ko-KR" altLang="en-US" b="0" dirty="0" err="1">
                <a:effectLst/>
                <a:latin typeface="Canva Sans"/>
              </a:rPr>
              <a:t>할거냐</a:t>
            </a:r>
            <a:r>
              <a:rPr lang="en-US" altLang="ko-KR" b="0" dirty="0">
                <a:effectLst/>
                <a:latin typeface="Canva Sans"/>
              </a:rPr>
              <a:t>?)(</a:t>
            </a:r>
            <a:r>
              <a:rPr lang="ko-KR" altLang="en-US" b="0" dirty="0">
                <a:effectLst/>
                <a:latin typeface="Canva Sans"/>
              </a:rPr>
              <a:t>오른쪽</a:t>
            </a:r>
            <a:r>
              <a:rPr lang="en-US" altLang="ko-KR" b="0" dirty="0">
                <a:effectLst/>
                <a:latin typeface="Canva Sans"/>
              </a:rPr>
              <a:t>) =&gt; 1</a:t>
            </a:r>
            <a:r>
              <a:rPr lang="ko-KR" altLang="en-US" b="0" dirty="0">
                <a:effectLst/>
                <a:latin typeface="Canva Sans"/>
              </a:rPr>
              <a:t>인 가구 대상 저가 서비스 </a:t>
            </a:r>
            <a:r>
              <a:rPr lang="en-US" altLang="ko-KR" b="0" dirty="0">
                <a:effectLst/>
                <a:latin typeface="Canva Sans"/>
              </a:rPr>
              <a:t>-&gt; </a:t>
            </a:r>
            <a:r>
              <a:rPr lang="ko-KR" altLang="en-US" b="0" dirty="0" err="1">
                <a:effectLst/>
                <a:latin typeface="Canva Sans"/>
              </a:rPr>
              <a:t>렌탈</a:t>
            </a:r>
            <a:r>
              <a:rPr lang="ko-KR" altLang="en-US" b="0" dirty="0">
                <a:effectLst/>
                <a:latin typeface="Canva Sans"/>
              </a:rPr>
              <a:t> 비용 얼마</a:t>
            </a:r>
            <a:r>
              <a:rPr lang="en-US" altLang="ko-KR" b="0" dirty="0">
                <a:effectLst/>
                <a:latin typeface="Canva Sans"/>
              </a:rPr>
              <a:t>, </a:t>
            </a:r>
            <a:r>
              <a:rPr lang="ko-KR" altLang="en-US" b="0" dirty="0">
                <a:effectLst/>
                <a:latin typeface="Canva Sans"/>
              </a:rPr>
              <a:t>최소 계약 비용 얼마</a:t>
            </a:r>
            <a:r>
              <a:rPr lang="en-US" altLang="ko-KR" b="0" dirty="0">
                <a:effectLst/>
                <a:latin typeface="Canva Sans"/>
              </a:rPr>
              <a:t>, </a:t>
            </a:r>
            <a:r>
              <a:rPr lang="ko-KR" altLang="en-US" b="0" dirty="0">
                <a:effectLst/>
                <a:latin typeface="Canva Sans"/>
              </a:rPr>
              <a:t>연령대는 어떻게</a:t>
            </a:r>
            <a:r>
              <a:rPr lang="en-US" altLang="ko-KR" b="0" dirty="0">
                <a:effectLst/>
                <a:latin typeface="Canva Sans"/>
              </a:rPr>
              <a:t>?</a:t>
            </a:r>
            <a:br>
              <a:rPr lang="en-US" altLang="ko-KR" b="0" dirty="0">
                <a:effectLst/>
                <a:latin typeface="Canva Sans"/>
              </a:rPr>
            </a:br>
            <a:br>
              <a:rPr lang="en-US" altLang="ko-KR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조사해서 </a:t>
            </a:r>
            <a:r>
              <a:rPr lang="ko-KR" altLang="en-US" b="0" dirty="0" err="1">
                <a:effectLst/>
                <a:latin typeface="Canva Sans"/>
              </a:rPr>
              <a:t>나온건</a:t>
            </a:r>
            <a:r>
              <a:rPr lang="ko-KR" altLang="en-US" b="0" dirty="0">
                <a:effectLst/>
                <a:latin typeface="Canva Sans"/>
              </a:rPr>
              <a:t> 분석 더 이상 필요 없음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en-US" altLang="ko-KR" b="0" dirty="0">
                <a:effectLst/>
                <a:latin typeface="Canva Sans"/>
              </a:rPr>
              <a:t>(</a:t>
            </a:r>
            <a:r>
              <a:rPr lang="ko-KR" altLang="en-US" b="0" dirty="0">
                <a:effectLst/>
                <a:latin typeface="Canva Sans"/>
              </a:rPr>
              <a:t>증거가 있어서 이미 끝났는데 뭐</a:t>
            </a:r>
            <a:r>
              <a:rPr lang="en-US" altLang="ko-KR" b="0" dirty="0">
                <a:effectLst/>
                <a:latin typeface="Canva Sans"/>
              </a:rPr>
              <a:t>)</a:t>
            </a:r>
            <a:br>
              <a:rPr lang="en-US" altLang="ko-KR" b="0" dirty="0">
                <a:effectLst/>
                <a:latin typeface="Canva Sans"/>
              </a:rPr>
            </a:br>
            <a:br>
              <a:rPr lang="en-US" altLang="ko-KR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있는 데이터로 분석 결과 넣고 분석 결과에서 필요한 거 개선 기회에 깔림</a:t>
            </a:r>
            <a:br>
              <a:rPr lang="ko-KR" altLang="en-US" b="0" dirty="0">
                <a:effectLst/>
                <a:latin typeface="Canva Sans"/>
              </a:rPr>
            </a:br>
            <a:r>
              <a:rPr lang="ko-KR" altLang="en-US" b="0" dirty="0">
                <a:effectLst/>
                <a:latin typeface="Canva Sans"/>
              </a:rPr>
              <a:t>그러고 나서 개선안 만들어서 어떻게 </a:t>
            </a:r>
            <a:r>
              <a:rPr lang="ko-KR" altLang="en-US" b="0" dirty="0" err="1">
                <a:effectLst/>
                <a:latin typeface="Canva Sans"/>
              </a:rPr>
              <a:t>개선기회랑</a:t>
            </a:r>
            <a:r>
              <a:rPr lang="ko-KR" altLang="en-US" b="0" dirty="0">
                <a:effectLst/>
                <a:latin typeface="Canva Sans"/>
              </a:rPr>
              <a:t> 개선안이랑 </a:t>
            </a:r>
            <a:r>
              <a:rPr lang="ko-KR" altLang="en-US" b="0" dirty="0" err="1">
                <a:effectLst/>
                <a:latin typeface="Canva Sans"/>
              </a:rPr>
              <a:t>매칭할건지</a:t>
            </a:r>
            <a:endParaRPr lang="ko-KR" altLang="en-US" b="0" dirty="0">
              <a:effectLst/>
              <a:latin typeface="Canva Sans"/>
            </a:endParaRPr>
          </a:p>
          <a:p>
            <a:pPr algn="l"/>
            <a:r>
              <a:rPr lang="en-US" altLang="ko-KR" b="0" dirty="0">
                <a:effectLst/>
                <a:latin typeface="Canva Sans"/>
              </a:rPr>
              <a:t>(</a:t>
            </a:r>
            <a:r>
              <a:rPr lang="ko-KR" altLang="en-US" b="0" dirty="0">
                <a:effectLst/>
                <a:latin typeface="Canva Sans"/>
              </a:rPr>
              <a:t>편집됨</a:t>
            </a:r>
            <a:r>
              <a:rPr lang="en-US" altLang="ko-KR" b="0" dirty="0">
                <a:effectLst/>
                <a:latin typeface="Canva Sans"/>
              </a:rPr>
              <a:t>)</a:t>
            </a:r>
          </a:p>
          <a:p>
            <a:r>
              <a:rPr lang="ko-KR" altLang="en-US" dirty="0">
                <a:effectLst/>
              </a:rPr>
              <a:t>간단히 표시</a:t>
            </a:r>
          </a:p>
          <a:p>
            <a:br>
              <a:rPr lang="ko-KR" altLang="en-US" b="0" i="0" dirty="0">
                <a:solidFill>
                  <a:srgbClr val="0D121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2D14-1BE4-4EF0-9A51-C926BE0F68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6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09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762C3C-3CED-DACC-7609-2651E26EB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47200" y="6492885"/>
            <a:ext cx="2743200" cy="365125"/>
          </a:xfrm>
        </p:spPr>
        <p:txBody>
          <a:bodyPr/>
          <a:lstStyle/>
          <a:p>
            <a:fld id="{0D859317-4C17-40C5-B820-8CF3527F3A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922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67301FE0-5A91-7749-D590-5BBD0FA48E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49547" y="-35710"/>
            <a:ext cx="8942454" cy="6984127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FF68B47-E2F5-2E8C-9E2B-1C0F5FB1B1FE}"/>
              </a:ext>
            </a:extLst>
          </p:cNvPr>
          <p:cNvGrpSpPr/>
          <p:nvPr userDrawn="1"/>
        </p:nvGrpSpPr>
        <p:grpSpPr>
          <a:xfrm>
            <a:off x="3249546" y="19"/>
            <a:ext cx="8940930" cy="6857143"/>
            <a:chOff x="8509004" y="0"/>
            <a:chExt cx="9776711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B7492FF4-B139-DFA6-1569-E366A326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70000"/>
            </a:blip>
            <a:stretch>
              <a:fillRect/>
            </a:stretch>
          </p:blipFill>
          <p:spPr>
            <a:xfrm>
              <a:off x="8509004" y="0"/>
              <a:ext cx="9776711" cy="10285714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4E0D788C-3D85-CA51-57E0-22D7C7160E19}"/>
              </a:ext>
            </a:extLst>
          </p:cNvPr>
          <p:cNvGrpSpPr/>
          <p:nvPr userDrawn="1"/>
        </p:nvGrpSpPr>
        <p:grpSpPr>
          <a:xfrm>
            <a:off x="711235" y="1537335"/>
            <a:ext cx="465554" cy="278473"/>
            <a:chOff x="1066846" y="2305974"/>
            <a:chExt cx="698331" cy="417709"/>
          </a:xfrm>
        </p:grpSpPr>
        <p:grpSp>
          <p:nvGrpSpPr>
            <p:cNvPr id="12" name="그룹 1003">
              <a:extLst>
                <a:ext uri="{FF2B5EF4-FFF2-40B4-BE49-F238E27FC236}">
                  <a16:creationId xmlns:a16="http://schemas.microsoft.com/office/drawing/2014/main" id="{1608671E-60FD-6296-40D2-FC77448F4D3B}"/>
                </a:ext>
              </a:extLst>
            </p:cNvPr>
            <p:cNvGrpSpPr/>
            <p:nvPr/>
          </p:nvGrpSpPr>
          <p:grpSpPr>
            <a:xfrm>
              <a:off x="1347468" y="2305974"/>
              <a:ext cx="417709" cy="417709"/>
              <a:chOff x="1347468" y="2305974"/>
              <a:chExt cx="417709" cy="417709"/>
            </a:xfrm>
          </p:grpSpPr>
          <p:pic>
            <p:nvPicPr>
              <p:cNvPr id="15" name="Object 9">
                <a:extLst>
                  <a:ext uri="{FF2B5EF4-FFF2-40B4-BE49-F238E27FC236}">
                    <a16:creationId xmlns:a16="http://schemas.microsoft.com/office/drawing/2014/main" id="{6271CCD7-9A1E-A4C8-FE61-1AD0692E7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47468" y="2305974"/>
                <a:ext cx="417709" cy="417709"/>
              </a:xfrm>
              <a:prstGeom prst="rect">
                <a:avLst/>
              </a:prstGeom>
            </p:spPr>
          </p:pic>
        </p:grpSp>
        <p:grpSp>
          <p:nvGrpSpPr>
            <p:cNvPr id="13" name="그룹 1004">
              <a:extLst>
                <a:ext uri="{FF2B5EF4-FFF2-40B4-BE49-F238E27FC236}">
                  <a16:creationId xmlns:a16="http://schemas.microsoft.com/office/drawing/2014/main" id="{1BCE38CB-6055-A7EA-26D9-B18AC3EAA570}"/>
                </a:ext>
              </a:extLst>
            </p:cNvPr>
            <p:cNvGrpSpPr/>
            <p:nvPr/>
          </p:nvGrpSpPr>
          <p:grpSpPr>
            <a:xfrm>
              <a:off x="1066846" y="2305974"/>
              <a:ext cx="417709" cy="417709"/>
              <a:chOff x="1066846" y="2305974"/>
              <a:chExt cx="417709" cy="417709"/>
            </a:xfrm>
          </p:grpSpPr>
          <p:pic>
            <p:nvPicPr>
              <p:cNvPr id="14" name="Object 12">
                <a:extLst>
                  <a:ext uri="{FF2B5EF4-FFF2-40B4-BE49-F238E27FC236}">
                    <a16:creationId xmlns:a16="http://schemas.microsoft.com/office/drawing/2014/main" id="{D9AAA9E3-44FA-E1F0-546D-F83B8DBBB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6846" y="2305974"/>
                <a:ext cx="417709" cy="417709"/>
              </a:xfrm>
              <a:prstGeom prst="rect">
                <a:avLst/>
              </a:prstGeom>
            </p:spPr>
          </p:pic>
        </p:grpSp>
      </p:grpSp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ED37DB1C-B451-5816-2D9C-FC74575F6DA4}"/>
              </a:ext>
            </a:extLst>
          </p:cNvPr>
          <p:cNvGrpSpPr/>
          <p:nvPr userDrawn="1"/>
        </p:nvGrpSpPr>
        <p:grpSpPr>
          <a:xfrm>
            <a:off x="730026" y="3001088"/>
            <a:ext cx="680309" cy="14286"/>
            <a:chOff x="1095019" y="4501630"/>
            <a:chExt cx="1020463" cy="21429"/>
          </a:xfrm>
        </p:grpSpPr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7AFEC21B-C2AA-0320-DC37-52B113BF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019" y="4501630"/>
              <a:ext cx="1020463" cy="21429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280CB7-D66F-8AD5-69C1-9283C3CF5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59317-4C17-40C5-B820-8CF3527F3AC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301" indent="0" algn="ctr">
              <a:buNone/>
              <a:defRPr sz="2000"/>
            </a:lvl2pPr>
            <a:lvl3pPr marL="914603" indent="0" algn="ctr">
              <a:buNone/>
              <a:defRPr sz="1801"/>
            </a:lvl3pPr>
            <a:lvl4pPr marL="1371908" indent="0" algn="ctr">
              <a:buNone/>
              <a:defRPr sz="1600"/>
            </a:lvl4pPr>
            <a:lvl5pPr marL="1829209" indent="0" algn="ctr">
              <a:buNone/>
              <a:defRPr sz="1600"/>
            </a:lvl5pPr>
            <a:lvl6pPr marL="2286510" indent="0" algn="ctr">
              <a:buNone/>
              <a:defRPr sz="1600"/>
            </a:lvl6pPr>
            <a:lvl7pPr marL="2743813" indent="0" algn="ctr">
              <a:buNone/>
              <a:defRPr sz="1600"/>
            </a:lvl7pPr>
            <a:lvl8pPr marL="3201114" indent="0" algn="ctr">
              <a:buNone/>
              <a:defRPr sz="1600"/>
            </a:lvl8pPr>
            <a:lvl9pPr marL="3658415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3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FE56EF-FA74-7518-4D82-D3EDD35B4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200" y="6375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0D859317-4C17-40C5-B820-8CF3527F3AC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49" r:id="rId3"/>
    <p:sldLayoutId id="2147483652" r:id="rId4"/>
  </p:sldLayoutIdLst>
  <p:hf hdr="0" ftr="0" dt="0"/>
  <p:txStyles>
    <p:titleStyle>
      <a:lvl1pPr algn="ctr" defTabSz="609945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727" indent="-228727" algn="l" defTabSz="609945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580" indent="-190607" algn="l" defTabSz="609945" rtl="0" eaLnBrk="1" latinLnBrk="0" hangingPunct="1">
        <a:spcBef>
          <a:spcPct val="20000"/>
        </a:spcBef>
        <a:buFont typeface="Arial" pitchFamily="34" charset="0"/>
        <a:buChar char="�"/>
        <a:defRPr sz="1868" kern="1200">
          <a:solidFill>
            <a:schemeClr val="tx1"/>
          </a:solidFill>
          <a:latin typeface="+mn-lt"/>
          <a:ea typeface="+mn-ea"/>
          <a:cs typeface="+mn-cs"/>
        </a:defRPr>
      </a:lvl2pPr>
      <a:lvl3pPr marL="762428" indent="-152488" algn="l" defTabSz="609945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7400" indent="-152488" algn="l" defTabSz="609945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2374" indent="-152488" algn="l" defTabSz="609945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7345" indent="-152488" algn="l" defTabSz="609945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2315" indent="-152488" algn="l" defTabSz="609945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7290" indent="-152488" algn="l" defTabSz="609945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2259" indent="-152488" algn="l" defTabSz="609945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94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969" algn="l" defTabSz="60994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945" algn="l" defTabSz="60994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915" algn="l" defTabSz="60994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889" algn="l" defTabSz="60994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858" algn="l" defTabSz="60994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9832" algn="l" defTabSz="60994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4803" algn="l" defTabSz="60994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9775" algn="l" defTabSz="60994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hart" Target="../charts/chart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1.kr/articles/?265825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k.co.kr/news/special-edition/6698799" TargetMode="External"/><Relationship Id="rId4" Type="http://schemas.openxmlformats.org/officeDocument/2006/relationships/hyperlink" Target="https://www.businesspost.co.kr/BP?command=article_view&amp;num=14889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783044" y="-20354"/>
            <a:ext cx="2611894" cy="2611894"/>
            <a:chOff x="12852446" y="-30535"/>
            <a:chExt cx="3917842" cy="3917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52446" y="-30535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3040" y="-1838095"/>
            <a:ext cx="2611894" cy="2611894"/>
            <a:chOff x="12852446" y="-2757144"/>
            <a:chExt cx="3917842" cy="391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52446" y="-275714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83045" y="5432866"/>
            <a:ext cx="2611894" cy="2611894"/>
            <a:chOff x="12852446" y="8149293"/>
            <a:chExt cx="3917842" cy="3917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52446" y="8149293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63260" y="3601775"/>
            <a:ext cx="2507931" cy="2611894"/>
            <a:chOff x="12930419" y="5344711"/>
            <a:chExt cx="3761897" cy="3917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930419" y="5344711"/>
              <a:ext cx="3761897" cy="39178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" y="6663246"/>
            <a:ext cx="12292063" cy="200249"/>
            <a:chOff x="0" y="9994866"/>
            <a:chExt cx="18438095" cy="3003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994866"/>
              <a:ext cx="18438095" cy="30037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D4B97B-4AFF-6B1C-797E-9785B9C66AD2}"/>
              </a:ext>
            </a:extLst>
          </p:cNvPr>
          <p:cNvGrpSpPr/>
          <p:nvPr/>
        </p:nvGrpSpPr>
        <p:grpSpPr>
          <a:xfrm>
            <a:off x="8783042" y="3567653"/>
            <a:ext cx="2611897" cy="2611897"/>
            <a:chOff x="-95238" y="-95238"/>
            <a:chExt cx="10476190" cy="1047619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3213874D-2844-C371-6907-0A03618DCA5E}"/>
                </a:ext>
              </a:extLst>
            </p:cNvPr>
            <p:cNvGrpSpPr/>
            <p:nvPr/>
          </p:nvGrpSpPr>
          <p:grpSpPr>
            <a:xfrm>
              <a:off x="1" y="1"/>
              <a:ext cx="10285715" cy="10285715"/>
              <a:chOff x="0" y="0"/>
              <a:chExt cx="10285714" cy="10285714"/>
            </a:xfrm>
          </p:grpSpPr>
          <p:pic>
            <p:nvPicPr>
              <p:cNvPr id="8" name="Object 2">
                <a:extLst>
                  <a:ext uri="{FF2B5EF4-FFF2-40B4-BE49-F238E27FC236}">
                    <a16:creationId xmlns:a16="http://schemas.microsoft.com/office/drawing/2014/main" id="{EAB7C22C-AFA1-E777-8A03-1B826AB9B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0285714" cy="10285714"/>
              </a:xfrm>
              <a:prstGeom prst="ellipse">
                <a:avLst/>
              </a:prstGeom>
            </p:spPr>
          </p:pic>
        </p:grpSp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68AB6B40-022F-F4C6-849A-2E2B8BC2AC0E}"/>
                </a:ext>
              </a:extLst>
            </p:cNvPr>
            <p:cNvGrpSpPr/>
            <p:nvPr/>
          </p:nvGrpSpPr>
          <p:grpSpPr>
            <a:xfrm>
              <a:off x="-95238" y="-95238"/>
              <a:ext cx="10476190" cy="10476190"/>
              <a:chOff x="-95238" y="-95238"/>
              <a:chExt cx="10476190" cy="10476190"/>
            </a:xfrm>
          </p:grpSpPr>
          <p:pic>
            <p:nvPicPr>
              <p:cNvPr id="7" name="Object 5">
                <a:extLst>
                  <a:ext uri="{FF2B5EF4-FFF2-40B4-BE49-F238E27FC236}">
                    <a16:creationId xmlns:a16="http://schemas.microsoft.com/office/drawing/2014/main" id="{B1454090-BC2B-49F6-284B-CCC4474FA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95238" y="-95238"/>
                <a:ext cx="10476190" cy="10476190"/>
              </a:xfrm>
              <a:prstGeom prst="ellipse">
                <a:avLst/>
              </a:prstGeom>
            </p:spPr>
          </p:pic>
        </p:grp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0EC0D179-DC6D-4825-B11C-86178D8A64F4}"/>
              </a:ext>
            </a:extLst>
          </p:cNvPr>
          <p:cNvSpPr/>
          <p:nvPr/>
        </p:nvSpPr>
        <p:spPr>
          <a:xfrm>
            <a:off x="8783042" y="3577811"/>
            <a:ext cx="2611897" cy="2611897"/>
          </a:xfrm>
          <a:prstGeom prst="ellipse">
            <a:avLst/>
          </a:prstGeom>
          <a:solidFill>
            <a:srgbClr val="809DDE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2FEAA-39EB-5143-B7A7-6B430C82CC20}"/>
              </a:ext>
            </a:extLst>
          </p:cNvPr>
          <p:cNvSpPr/>
          <p:nvPr/>
        </p:nvSpPr>
        <p:spPr>
          <a:xfrm>
            <a:off x="8783045" y="3557497"/>
            <a:ext cx="2611897" cy="2611897"/>
          </a:xfrm>
          <a:prstGeom prst="ellipse">
            <a:avLst/>
          </a:prstGeom>
          <a:solidFill>
            <a:srgbClr val="809DDE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54909-844A-14DC-FAF1-352DA94DEF1C}"/>
              </a:ext>
            </a:extLst>
          </p:cNvPr>
          <p:cNvSpPr txBox="1"/>
          <p:nvPr/>
        </p:nvSpPr>
        <p:spPr>
          <a:xfrm>
            <a:off x="91925" y="112965"/>
            <a:ext cx="3251200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POSCO </a:t>
            </a:r>
            <a:r>
              <a:rPr lang="ko-KR" altLang="en-US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 </a:t>
            </a:r>
            <a:r>
              <a:rPr lang="en-US" altLang="ko-KR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&amp; </a:t>
            </a:r>
            <a:r>
              <a:rPr lang="en-US" altLang="ko-KR" sz="1333" b="1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BigData</a:t>
            </a:r>
            <a:r>
              <a:rPr lang="en-US" altLang="ko-KR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아카데미 </a:t>
            </a:r>
            <a:r>
              <a:rPr lang="en-US" altLang="ko-KR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r>
              <a:rPr lang="ko-KR" altLang="en-US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46DB00-5DDB-7D01-8886-306AF7A8CD95}"/>
              </a:ext>
            </a:extLst>
          </p:cNvPr>
          <p:cNvSpPr txBox="1"/>
          <p:nvPr/>
        </p:nvSpPr>
        <p:spPr>
          <a:xfrm>
            <a:off x="406854" y="5510082"/>
            <a:ext cx="1083232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8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B</a:t>
            </a:r>
            <a:r>
              <a:rPr lang="ko-KR" altLang="en-US" sz="1868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반 </a:t>
            </a:r>
            <a:r>
              <a:rPr lang="en-US" altLang="ko-KR" sz="1868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3</a:t>
            </a:r>
            <a:r>
              <a:rPr lang="ko-KR" altLang="en-US" sz="1868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E7E3C9-00C8-E5EE-A210-DAD3BBE623AA}"/>
              </a:ext>
            </a:extLst>
          </p:cNvPr>
          <p:cNvSpPr txBox="1"/>
          <p:nvPr/>
        </p:nvSpPr>
        <p:spPr>
          <a:xfrm>
            <a:off x="406406" y="5845592"/>
            <a:ext cx="4470401" cy="68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강민석</a:t>
            </a:r>
            <a:r>
              <a:rPr lang="en-US" altLang="ko-KR" sz="16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 </a:t>
            </a:r>
            <a:r>
              <a:rPr lang="ko-KR" altLang="en-US" sz="16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김동호 </a:t>
            </a:r>
            <a:r>
              <a:rPr lang="en-US" altLang="ko-KR" sz="16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600" dirty="0" err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신서빈</a:t>
            </a:r>
            <a:r>
              <a:rPr lang="en-US" altLang="ko-KR" sz="16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 </a:t>
            </a:r>
            <a:r>
              <a:rPr lang="ko-KR" altLang="en-US" sz="1600" dirty="0" err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최다은</a:t>
            </a:r>
            <a:r>
              <a:rPr lang="ko-KR" altLang="en-US" sz="16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 </a:t>
            </a:r>
            <a:r>
              <a:rPr lang="ko-KR" altLang="en-US" sz="1600" dirty="0" err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최한얼</a:t>
            </a:r>
            <a:r>
              <a:rPr lang="ko-KR" altLang="en-US" sz="16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 현수진</a:t>
            </a:r>
            <a:r>
              <a:rPr lang="en-US" altLang="ko-KR" sz="16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	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8783045" y="1797388"/>
            <a:ext cx="2611894" cy="2611894"/>
            <a:chOff x="12852446" y="2696074"/>
            <a:chExt cx="3917842" cy="3917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>
              <a:alphaModFix amt="50000"/>
            </a:blip>
            <a:stretch>
              <a:fillRect/>
            </a:stretch>
          </p:blipFill>
          <p:spPr>
            <a:xfrm rot="5400000">
              <a:off x="12852446" y="2696074"/>
              <a:ext cx="3917842" cy="391784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3C6923-6962-2877-8301-965BA5634483}"/>
              </a:ext>
            </a:extLst>
          </p:cNvPr>
          <p:cNvSpPr txBox="1"/>
          <p:nvPr/>
        </p:nvSpPr>
        <p:spPr>
          <a:xfrm>
            <a:off x="406400" y="2048887"/>
            <a:ext cx="10261600" cy="1573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601" b="1" dirty="0" err="1">
                <a:effectLst>
                  <a:outerShdw blurRad="254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렌탈</a:t>
            </a:r>
            <a:r>
              <a:rPr lang="ko-KR" altLang="en-US" sz="3601" b="1" dirty="0">
                <a:effectLst>
                  <a:outerShdw blurRad="254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고객 이탈 가능성 예측 모델 개발을 활용한</a:t>
            </a:r>
            <a:r>
              <a:rPr lang="ko-KR" altLang="en-US" sz="3601" b="1" dirty="0">
                <a:solidFill>
                  <a:srgbClr val="27385B"/>
                </a:solidFill>
                <a:effectLst>
                  <a:outerShdw blurRad="254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endParaRPr lang="ko-KR" altLang="en-US" sz="3601" dirty="0">
              <a:solidFill>
                <a:srgbClr val="27385B"/>
              </a:solidFill>
              <a:effectLst>
                <a:outerShdw blurRad="25400" dist="38100" dir="2700000" algn="tl" rotWithShape="0">
                  <a:prstClr val="black">
                    <a:alpha val="37000"/>
                  </a:prstClr>
                </a:outerShdw>
              </a:effectLst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4400" b="1" dirty="0">
                <a:solidFill>
                  <a:srgbClr val="4A6AAC"/>
                </a:solidFill>
                <a:effectLst>
                  <a:outerShdw blurRad="254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이탈 방지 및 수익성 향상</a:t>
            </a:r>
            <a:endParaRPr lang="ko-KR" altLang="en-US" sz="4400" dirty="0">
              <a:solidFill>
                <a:srgbClr val="4A6AAC"/>
              </a:solidFill>
              <a:effectLst>
                <a:outerShdw blurRad="25400" dist="38100" dir="2700000" algn="tl" rotWithShape="0">
                  <a:prstClr val="black">
                    <a:alpha val="37000"/>
                  </a:prstClr>
                </a:outerShdw>
              </a:effectLst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9477301-18DE-8517-5271-EE6B1112BA45}"/>
              </a:ext>
            </a:extLst>
          </p:cNvPr>
          <p:cNvCxnSpPr>
            <a:cxnSpLocks/>
          </p:cNvCxnSpPr>
          <p:nvPr/>
        </p:nvCxnSpPr>
        <p:spPr>
          <a:xfrm>
            <a:off x="406401" y="5371582"/>
            <a:ext cx="7518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B25E2-A6F4-00A9-B2A3-EFA6A34DBFD4}"/>
              </a:ext>
            </a:extLst>
          </p:cNvPr>
          <p:cNvSpPr txBox="1"/>
          <p:nvPr/>
        </p:nvSpPr>
        <p:spPr>
          <a:xfrm>
            <a:off x="406628" y="5037558"/>
            <a:ext cx="1083679" cy="200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4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2024.03.22</a:t>
            </a:r>
            <a:endParaRPr lang="ko-KR" altLang="en-US" sz="70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1A1245-096B-A92F-D198-C77AA095FBB2}"/>
              </a:ext>
            </a:extLst>
          </p:cNvPr>
          <p:cNvSpPr txBox="1"/>
          <p:nvPr/>
        </p:nvSpPr>
        <p:spPr>
          <a:xfrm>
            <a:off x="304804" y="46718"/>
            <a:ext cx="2794000" cy="66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4. </a:t>
            </a:r>
            <a:r>
              <a:rPr lang="ko-KR" altLang="en-US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 계획</a:t>
            </a:r>
            <a:endParaRPr lang="ko-KR" altLang="en-US" sz="32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9FC03AC-F60B-6F5D-A126-A12B23E7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18196"/>
              </p:ext>
            </p:extLst>
          </p:nvPr>
        </p:nvGraphicFramePr>
        <p:xfrm>
          <a:off x="471160" y="1283919"/>
          <a:ext cx="5638800" cy="4966492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120090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57756953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617313410"/>
                    </a:ext>
                  </a:extLst>
                </a:gridCol>
              </a:tblGrid>
              <a:tr h="3924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목적</a:t>
                      </a:r>
                    </a:p>
                  </a:txBody>
                  <a:tcPr marL="58810" marR="58810" marT="29404" marB="2940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주요내용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191251"/>
                  </a:ext>
                </a:extLst>
              </a:tr>
              <a:tr h="341425">
                <a:tc rowSpan="6">
                  <a:txBody>
                    <a:bodyPr/>
                    <a:lstStyle/>
                    <a:p>
                      <a:pPr marL="0" marR="0" lvl="0" indent="0" algn="ctr" defTabSz="609945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 이탈 방지를 위한 전체 데이터의 </a:t>
                      </a:r>
                      <a:endParaRPr lang="en-US" altLang="ko-KR" sz="12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ko-KR" altLang="en-US" sz="12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분포 특성 확인</a:t>
                      </a:r>
                      <a:endParaRPr lang="en-US" altLang="ko-KR" sz="12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히스토그램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가격대에 따른 이탈분석 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08263"/>
                  </a:ext>
                </a:extLst>
              </a:tr>
              <a:tr h="476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막대그래프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제품군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나이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계약유형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연체건수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계약기간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신용등급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계약일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납부유형의 범주형 범수와 목표변수인 이탈 여부 관계 파악 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성별에 따른 유통 경로 확인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195336"/>
                  </a:ext>
                </a:extLst>
              </a:tr>
              <a:tr h="577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파이차트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나이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계약기간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유통경로비율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 성별 비율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판매유형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제품군변수들에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따른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이탈률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비중 등의 전체 대비 비율 확인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연령대 별 고객 비율 파악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249822"/>
                  </a:ext>
                </a:extLst>
              </a:tr>
              <a:tr h="468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Box Plot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계약유형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제품군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성별에 따른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월렌탈비용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분포 확인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237368"/>
                  </a:ext>
                </a:extLst>
              </a:tr>
              <a:tr h="889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카이제곱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검정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지역별 소득수준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Wingdings" panose="05000000000000000000" pitchFamily="2" charset="2"/>
                        </a:rPr>
                        <a:t>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매장수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유통 경로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제품군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제휴카드 여부 차이에 대한 검정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범주형 변수화 목표변수인 이탈 여부과의 상관성 확인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124175"/>
                  </a:ext>
                </a:extLst>
              </a:tr>
              <a:tr h="43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ANOVA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검정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 유형에 따른 월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렌탈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비용 차이 확인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265606"/>
                  </a:ext>
                </a:extLst>
              </a:tr>
              <a:tr h="338924">
                <a:tc rowSpan="2">
                  <a:txBody>
                    <a:bodyPr/>
                    <a:lstStyle/>
                    <a:p>
                      <a:pPr marL="0" algn="ctr" defTabSz="609945" rtl="0" eaLnBrk="1" latinLnBrk="0" hangingPunct="1">
                        <a:lnSpc>
                          <a:spcPct val="125000"/>
                        </a:lnSpc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변수 간의 관계 및 영향인자 확인</a:t>
                      </a:r>
                    </a:p>
                  </a:txBody>
                  <a:tcPr marL="58810" marR="58810" marT="29404" marB="2940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Heatmap 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 변수들 간의 상관성 확인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유통경로에 따른 연령대 변수의 상관성 확인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524646"/>
                  </a:ext>
                </a:extLst>
              </a:tr>
              <a:tr h="338924">
                <a:tc vMerge="1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ko-KR" altLang="en-US" sz="18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8215" marR="88215" marT="44106" marB="4410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상관관계 분석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endParaRPr lang="en-US" altLang="ko-KR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8215" marR="88215" marT="44106" marB="4410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21462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E1411-F6EA-774C-07B1-0B1B8690A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730985"/>
              </p:ext>
            </p:extLst>
          </p:nvPr>
        </p:nvGraphicFramePr>
        <p:xfrm>
          <a:off x="6324600" y="1283919"/>
          <a:ext cx="5489255" cy="4964481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135626">
                  <a:extLst>
                    <a:ext uri="{9D8B030D-6E8A-4147-A177-3AD203B41FA5}">
                      <a16:colId xmlns:a16="http://schemas.microsoft.com/office/drawing/2014/main" val="1962523295"/>
                    </a:ext>
                  </a:extLst>
                </a:gridCol>
                <a:gridCol w="1084006">
                  <a:extLst>
                    <a:ext uri="{9D8B030D-6E8A-4147-A177-3AD203B41FA5}">
                      <a16:colId xmlns:a16="http://schemas.microsoft.com/office/drawing/2014/main" val="1826017514"/>
                    </a:ext>
                  </a:extLst>
                </a:gridCol>
                <a:gridCol w="3269623">
                  <a:extLst>
                    <a:ext uri="{9D8B030D-6E8A-4147-A177-3AD203B41FA5}">
                      <a16:colId xmlns:a16="http://schemas.microsoft.com/office/drawing/2014/main" val="3052389901"/>
                    </a:ext>
                  </a:extLst>
                </a:gridCol>
              </a:tblGrid>
              <a:tr h="3924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목적</a:t>
                      </a:r>
                    </a:p>
                  </a:txBody>
                  <a:tcPr marL="58810" marR="58810" marT="29404" marB="2940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주요내용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363337"/>
                  </a:ext>
                </a:extLst>
              </a:tr>
              <a:tr h="537102">
                <a:tc rowSpan="5">
                  <a:txBody>
                    <a:bodyPr/>
                    <a:lstStyle/>
                    <a:p>
                      <a:pPr marL="0" algn="ctr" defTabSz="609945" rtl="0" eaLnBrk="1" latinLnBrk="0" hangingPunct="1">
                        <a:lnSpc>
                          <a:spcPct val="125000"/>
                        </a:lnSpc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우수고객 군집 선정 및 예측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609945" rtl="0" eaLnBrk="1" latinLnBrk="0" hangingPunct="1">
                        <a:lnSpc>
                          <a:spcPct val="125000"/>
                        </a:lnSpc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모델 개발</a:t>
                      </a:r>
                    </a:p>
                  </a:txBody>
                  <a:tcPr marL="58810" marR="58810" marT="29404" marB="2940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군집분석</a:t>
                      </a: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 분포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이탈률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등을 고려한 고객 유형 별 군집 도출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583271"/>
                  </a:ext>
                </a:extLst>
              </a:tr>
              <a:tr h="415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CatBoost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우수고객 군집 예측 모델 생성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912761"/>
                  </a:ext>
                </a:extLst>
              </a:tr>
              <a:tr h="415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Decision Tree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878312"/>
                  </a:ext>
                </a:extLst>
              </a:tr>
              <a:tr h="415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Random Forest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930448"/>
                  </a:ext>
                </a:extLst>
              </a:tr>
              <a:tr h="415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Gradient Boosting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31253"/>
                  </a:ext>
                </a:extLst>
              </a:tr>
              <a:tr h="576135">
                <a:tc rowSpan="4">
                  <a:txBody>
                    <a:bodyPr/>
                    <a:lstStyle/>
                    <a:p>
                      <a:pPr marL="0" algn="ctr" defTabSz="609945" rtl="0" eaLnBrk="1" latinLnBrk="0" hangingPunct="1">
                        <a:lnSpc>
                          <a:spcPct val="125000"/>
                        </a:lnSpc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이탈 여부 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609945" rtl="0" eaLnBrk="1" latinLnBrk="0" hangingPunct="1">
                        <a:lnSpc>
                          <a:spcPct val="125000"/>
                        </a:lnSpc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예측모델 개발</a:t>
                      </a:r>
                    </a:p>
                  </a:txBody>
                  <a:tcPr marL="58810" marR="58810" marT="29404" marB="2940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Random Forest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609914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이탈 여부 예측모델 개발 적용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이탈 여부에 영향을 미치는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Vital Few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도출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평가 지표 고려하여 적합한 모델 선정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578654"/>
                  </a:ext>
                </a:extLst>
              </a:tr>
              <a:tr h="576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XGBoost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ko-KR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8215" marR="88215" marT="44106" marB="4410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067249"/>
                  </a:ext>
                </a:extLst>
              </a:tr>
              <a:tr h="576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Light GBM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ko-KR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8215" marR="88215" marT="44106" marB="4410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095276"/>
                  </a:ext>
                </a:extLst>
              </a:tr>
              <a:tr h="642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CatBoost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8810" marR="58810" marT="29404" marB="294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8215" marR="88215" marT="44106" marB="4410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837452"/>
                  </a:ext>
                </a:extLst>
              </a:tr>
            </a:tbl>
          </a:graphicData>
        </a:graphic>
      </p:graphicFrame>
      <p:sp>
        <p:nvSpPr>
          <p:cNvPr id="4" name="슬라이드 번호 개체 틀 25">
            <a:extLst>
              <a:ext uri="{FF2B5EF4-FFF2-40B4-BE49-F238E27FC236}">
                <a16:creationId xmlns:a16="http://schemas.microsoft.com/office/drawing/2014/main" id="{1E52977C-420D-91E1-ECBC-A17E9B3BE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10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9CB78-77D2-1CD6-2AE8-CA56248BBABF}"/>
              </a:ext>
            </a:extLst>
          </p:cNvPr>
          <p:cNvGrpSpPr/>
          <p:nvPr/>
        </p:nvGrpSpPr>
        <p:grpSpPr>
          <a:xfrm>
            <a:off x="284874" y="1955801"/>
            <a:ext cx="5658727" cy="4522754"/>
            <a:chOff x="1295855" y="2934764"/>
            <a:chExt cx="7307040" cy="678413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B5E9C98-A2C1-8355-FD04-2AED68D37065}"/>
                </a:ext>
              </a:extLst>
            </p:cNvPr>
            <p:cNvSpPr/>
            <p:nvPr/>
          </p:nvSpPr>
          <p:spPr>
            <a:xfrm>
              <a:off x="1295858" y="2934764"/>
              <a:ext cx="7307037" cy="6784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6DD5069-5230-D066-60BC-F67E50E28E0B}"/>
                </a:ext>
              </a:extLst>
            </p:cNvPr>
            <p:cNvSpPr/>
            <p:nvPr/>
          </p:nvSpPr>
          <p:spPr>
            <a:xfrm>
              <a:off x="1295855" y="2938219"/>
              <a:ext cx="7307040" cy="807914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0532128-3266-C8CB-324A-8455D0412192}"/>
              </a:ext>
            </a:extLst>
          </p:cNvPr>
          <p:cNvSpPr txBox="1"/>
          <p:nvPr/>
        </p:nvSpPr>
        <p:spPr>
          <a:xfrm>
            <a:off x="448927" y="2616209"/>
            <a:ext cx="5281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기업의 경우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이탈률이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낮아 안정적임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기업 고객 확대 전략 필요</a:t>
            </a:r>
            <a:endParaRPr lang="ko-KR" altLang="en-US" sz="16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7380F50-A31D-82B3-1647-43B3319151F4}"/>
              </a:ext>
            </a:extLst>
          </p:cNvPr>
          <p:cNvGrpSpPr/>
          <p:nvPr/>
        </p:nvGrpSpPr>
        <p:grpSpPr>
          <a:xfrm>
            <a:off x="6248400" y="1955801"/>
            <a:ext cx="5658727" cy="4522754"/>
            <a:chOff x="1295855" y="2934764"/>
            <a:chExt cx="7307040" cy="678413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AF54006-CC29-2D3B-7E0B-99BC33208EAE}"/>
                </a:ext>
              </a:extLst>
            </p:cNvPr>
            <p:cNvSpPr/>
            <p:nvPr/>
          </p:nvSpPr>
          <p:spPr>
            <a:xfrm>
              <a:off x="1295858" y="2934764"/>
              <a:ext cx="7307037" cy="6784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1E7917D-7F21-76F2-5594-96245615CBE6}"/>
                </a:ext>
              </a:extLst>
            </p:cNvPr>
            <p:cNvSpPr/>
            <p:nvPr/>
          </p:nvSpPr>
          <p:spPr>
            <a:xfrm>
              <a:off x="1295855" y="2938219"/>
              <a:ext cx="7307040" cy="807914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b="1" dirty="0"/>
            </a:p>
          </p:txBody>
        </p:sp>
      </p:grpSp>
      <p:sp>
        <p:nvSpPr>
          <p:cNvPr id="51" name="TextBox 14">
            <a:extLst>
              <a:ext uri="{FF2B5EF4-FFF2-40B4-BE49-F238E27FC236}">
                <a16:creationId xmlns:a16="http://schemas.microsoft.com/office/drawing/2014/main" id="{884A9B89-D3A3-25CF-8F52-64E2A21B28C6}"/>
              </a:ext>
            </a:extLst>
          </p:cNvPr>
          <p:cNvSpPr txBox="1"/>
          <p:nvPr/>
        </p:nvSpPr>
        <p:spPr>
          <a:xfrm>
            <a:off x="754855" y="2025198"/>
            <a:ext cx="4473717" cy="34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사업자 계약 현황 </a:t>
            </a:r>
            <a:r>
              <a:rPr lang="en-US" altLang="ko-KR" sz="1333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333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  <a:r>
              <a:rPr lang="en-US" altLang="ko-KR" sz="1333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%)</a:t>
            </a:r>
            <a:endParaRPr lang="en-US" sz="1799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CB7E71A2-B23D-CF21-051E-9D183D179997}"/>
              </a:ext>
            </a:extLst>
          </p:cNvPr>
          <p:cNvSpPr txBox="1"/>
          <p:nvPr/>
        </p:nvSpPr>
        <p:spPr>
          <a:xfrm>
            <a:off x="6652383" y="2027270"/>
            <a:ext cx="4811463" cy="34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계약 현황 </a:t>
            </a:r>
            <a:r>
              <a:rPr lang="en-US" altLang="ko-KR" sz="1333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333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  <a:r>
              <a:rPr lang="en-US" altLang="ko-KR" sz="1333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%)</a:t>
            </a:r>
            <a:endParaRPr lang="en-US" sz="1799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5A3D259-57A9-8786-1905-4829E9DF3C3E}"/>
              </a:ext>
            </a:extLst>
          </p:cNvPr>
          <p:cNvSpPr txBox="1"/>
          <p:nvPr/>
        </p:nvSpPr>
        <p:spPr>
          <a:xfrm>
            <a:off x="8390880" y="3429000"/>
            <a:ext cx="1570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현황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FEF77-4985-43DE-E518-816B1B9A4AE4}"/>
              </a:ext>
            </a:extLst>
          </p:cNvPr>
          <p:cNvSpPr txBox="1"/>
          <p:nvPr/>
        </p:nvSpPr>
        <p:spPr>
          <a:xfrm>
            <a:off x="2254456" y="3395246"/>
            <a:ext cx="1570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현황</a:t>
            </a:r>
            <a:endParaRPr lang="ko-KR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DC104-A916-9CD6-CDE0-14B541EA1DA5}"/>
              </a:ext>
            </a:extLst>
          </p:cNvPr>
          <p:cNvSpPr txBox="1"/>
          <p:nvPr/>
        </p:nvSpPr>
        <p:spPr>
          <a:xfrm>
            <a:off x="6449114" y="2730192"/>
            <a:ext cx="5281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개인의 경우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이탈률이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높게 나타남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고객 유지 전략 필요</a:t>
            </a:r>
            <a:endParaRPr lang="ko-KR" altLang="en-US" sz="1600" dirty="0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1EDFE73-25EC-A4E1-01CA-AC9BAF36AEAE}"/>
              </a:ext>
            </a:extLst>
          </p:cNvPr>
          <p:cNvSpPr txBox="1"/>
          <p:nvPr/>
        </p:nvSpPr>
        <p:spPr>
          <a:xfrm>
            <a:off x="667444" y="1172109"/>
            <a:ext cx="11365113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가입자 유형을 고려한 사업자와 개인 고객 간 차별화된 판매전략이 필요</a:t>
            </a:r>
            <a:endParaRPr lang="en-US" altLang="ko-KR" sz="18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A8B4EE-FA7A-56AC-C422-DDB3993B45CE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5.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 결과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F8E8F55A-F7B9-7260-AFD6-592ECA32C52B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3E80259-474E-968B-8E8B-962DFE13199E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BA318F-3153-0387-58B1-0149700FE2B7}"/>
              </a:ext>
            </a:extLst>
          </p:cNvPr>
          <p:cNvGrpSpPr/>
          <p:nvPr/>
        </p:nvGrpSpPr>
        <p:grpSpPr>
          <a:xfrm>
            <a:off x="2000247" y="3727150"/>
            <a:ext cx="2055351" cy="2421870"/>
            <a:chOff x="5253358" y="5149703"/>
            <a:chExt cx="3083027" cy="3632801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4FC62030-7F48-47D7-A94A-B8459A9F02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71634038"/>
                </p:ext>
              </p:extLst>
            </p:nvPr>
          </p:nvGraphicFramePr>
          <p:xfrm>
            <a:off x="5253358" y="5149703"/>
            <a:ext cx="3083027" cy="30449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0AACF5-BE16-26E5-3243-3A00F9476DC7}"/>
                </a:ext>
              </a:extLst>
            </p:cNvPr>
            <p:cNvGrpSpPr/>
            <p:nvPr/>
          </p:nvGrpSpPr>
          <p:grpSpPr>
            <a:xfrm>
              <a:off x="5880245" y="8353262"/>
              <a:ext cx="2455831" cy="429242"/>
              <a:chOff x="6166299" y="8313627"/>
              <a:chExt cx="2455831" cy="42924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D5C9B3B-D6A7-1B98-2537-90EC81CC141D}"/>
                  </a:ext>
                </a:extLst>
              </p:cNvPr>
              <p:cNvSpPr/>
              <p:nvPr/>
            </p:nvSpPr>
            <p:spPr>
              <a:xfrm>
                <a:off x="6166299" y="8383126"/>
                <a:ext cx="226292" cy="219779"/>
              </a:xfrm>
              <a:prstGeom prst="rect">
                <a:avLst/>
              </a:prstGeom>
              <a:solidFill>
                <a:srgbClr val="ACACA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4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68A0B5-67D8-EED3-C446-C33D1F4CB72D}"/>
                  </a:ext>
                </a:extLst>
              </p:cNvPr>
              <p:cNvSpPr txBox="1"/>
              <p:nvPr/>
            </p:nvSpPr>
            <p:spPr>
              <a:xfrm>
                <a:off x="6404495" y="8313627"/>
                <a:ext cx="123073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정상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D9FDE4B-E7F1-F931-2A2E-ED71FD2FA6FD}"/>
                  </a:ext>
                </a:extLst>
              </p:cNvPr>
              <p:cNvSpPr/>
              <p:nvPr/>
            </p:nvSpPr>
            <p:spPr>
              <a:xfrm>
                <a:off x="7153207" y="8396872"/>
                <a:ext cx="226291" cy="219779"/>
              </a:xfrm>
              <a:prstGeom prst="rect">
                <a:avLst/>
              </a:prstGeom>
              <a:solidFill>
                <a:srgbClr val="7CB8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4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1847D1-CBEB-78EB-3E57-E2D341BF37CD}"/>
                  </a:ext>
                </a:extLst>
              </p:cNvPr>
              <p:cNvSpPr txBox="1"/>
              <p:nvPr/>
            </p:nvSpPr>
            <p:spPr>
              <a:xfrm>
                <a:off x="7391399" y="8327371"/>
                <a:ext cx="123073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이탈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86EB93-7976-E166-487A-9DA730718C36}"/>
              </a:ext>
            </a:extLst>
          </p:cNvPr>
          <p:cNvGrpSpPr/>
          <p:nvPr/>
        </p:nvGrpSpPr>
        <p:grpSpPr>
          <a:xfrm>
            <a:off x="8157833" y="3755459"/>
            <a:ext cx="2055351" cy="2421870"/>
            <a:chOff x="5253358" y="5149703"/>
            <a:chExt cx="3083027" cy="3632801"/>
          </a:xfrm>
        </p:grpSpPr>
        <p:graphicFrame>
          <p:nvGraphicFramePr>
            <p:cNvPr id="17" name="차트 16">
              <a:extLst>
                <a:ext uri="{FF2B5EF4-FFF2-40B4-BE49-F238E27FC236}">
                  <a16:creationId xmlns:a16="http://schemas.microsoft.com/office/drawing/2014/main" id="{02B79EF7-4F59-16E3-90E6-4D7D1B109F1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67012053"/>
                </p:ext>
              </p:extLst>
            </p:nvPr>
          </p:nvGraphicFramePr>
          <p:xfrm>
            <a:off x="5253358" y="5149703"/>
            <a:ext cx="3083027" cy="30449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30B5028-03D3-560E-21D2-7D2E3BE8B2EE}"/>
                </a:ext>
              </a:extLst>
            </p:cNvPr>
            <p:cNvGrpSpPr/>
            <p:nvPr/>
          </p:nvGrpSpPr>
          <p:grpSpPr>
            <a:xfrm>
              <a:off x="5880245" y="8353262"/>
              <a:ext cx="2455831" cy="429242"/>
              <a:chOff x="6166299" y="8313627"/>
              <a:chExt cx="2455831" cy="42924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7D6B1C3-2C72-E0B9-3C55-61AD45377876}"/>
                  </a:ext>
                </a:extLst>
              </p:cNvPr>
              <p:cNvSpPr/>
              <p:nvPr/>
            </p:nvSpPr>
            <p:spPr>
              <a:xfrm>
                <a:off x="6166299" y="8383126"/>
                <a:ext cx="226292" cy="219779"/>
              </a:xfrm>
              <a:prstGeom prst="rect">
                <a:avLst/>
              </a:prstGeom>
              <a:solidFill>
                <a:srgbClr val="ACACA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4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7661F4-C244-8BE6-F6A3-E0333C5B3914}"/>
                  </a:ext>
                </a:extLst>
              </p:cNvPr>
              <p:cNvSpPr txBox="1"/>
              <p:nvPr/>
            </p:nvSpPr>
            <p:spPr>
              <a:xfrm>
                <a:off x="6404495" y="8313627"/>
                <a:ext cx="123073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정상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0FE5246-4BC0-7B54-0501-53257D315A0D}"/>
                  </a:ext>
                </a:extLst>
              </p:cNvPr>
              <p:cNvSpPr/>
              <p:nvPr/>
            </p:nvSpPr>
            <p:spPr>
              <a:xfrm>
                <a:off x="7153207" y="8396872"/>
                <a:ext cx="226291" cy="219779"/>
              </a:xfrm>
              <a:prstGeom prst="rect">
                <a:avLst/>
              </a:prstGeom>
              <a:solidFill>
                <a:srgbClr val="7CB8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4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B66CC9-F6DD-443A-57E2-B3588B39E8F9}"/>
                  </a:ext>
                </a:extLst>
              </p:cNvPr>
              <p:cNvSpPr txBox="1"/>
              <p:nvPr/>
            </p:nvSpPr>
            <p:spPr>
              <a:xfrm>
                <a:off x="7391399" y="8327371"/>
                <a:ext cx="123073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이탈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03345ED-0F25-741B-6A1B-C99FB3E00733}"/>
              </a:ext>
            </a:extLst>
          </p:cNvPr>
          <p:cNvSpPr txBox="1"/>
          <p:nvPr/>
        </p:nvSpPr>
        <p:spPr>
          <a:xfrm>
            <a:off x="8298889" y="3630805"/>
            <a:ext cx="75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>
                <a:solidFill>
                  <a:srgbClr val="457EA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2.2</a:t>
            </a:r>
            <a:endParaRPr lang="ko-KR" altLang="en-US" sz="1800" b="1" dirty="0">
              <a:solidFill>
                <a:srgbClr val="457EA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243B98-C94C-35E5-25EF-9CFC52CE4EC1}"/>
              </a:ext>
            </a:extLst>
          </p:cNvPr>
          <p:cNvSpPr txBox="1"/>
          <p:nvPr/>
        </p:nvSpPr>
        <p:spPr>
          <a:xfrm>
            <a:off x="2124796" y="3589339"/>
            <a:ext cx="75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457EA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0.2</a:t>
            </a:r>
            <a:endParaRPr lang="ko-KR" altLang="en-US" sz="1800" b="1" dirty="0">
              <a:solidFill>
                <a:srgbClr val="457EA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슬라이드 번호 개체 틀 25">
            <a:extLst>
              <a:ext uri="{FF2B5EF4-FFF2-40B4-BE49-F238E27FC236}">
                <a16:creationId xmlns:a16="http://schemas.microsoft.com/office/drawing/2014/main" id="{59E93BB6-CACF-05B0-9C03-499ACCA80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11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699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89C4FE6-C007-4585-1BC7-2B60E0329356}"/>
              </a:ext>
            </a:extLst>
          </p:cNvPr>
          <p:cNvGrpSpPr/>
          <p:nvPr/>
        </p:nvGrpSpPr>
        <p:grpSpPr>
          <a:xfrm>
            <a:off x="8331178" y="1935511"/>
            <a:ext cx="3330731" cy="4522754"/>
            <a:chOff x="6456735" y="1956509"/>
            <a:chExt cx="4871360" cy="452275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6F82E54-6BF1-03A9-114A-3613AD2E6262}"/>
                </a:ext>
              </a:extLst>
            </p:cNvPr>
            <p:cNvSpPr/>
            <p:nvPr/>
          </p:nvSpPr>
          <p:spPr>
            <a:xfrm>
              <a:off x="6456736" y="1956509"/>
              <a:ext cx="4871359" cy="4522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A57622-9481-CDC2-2F84-8362FE4C5557}"/>
                </a:ext>
              </a:extLst>
            </p:cNvPr>
            <p:cNvSpPr/>
            <p:nvPr/>
          </p:nvSpPr>
          <p:spPr>
            <a:xfrm>
              <a:off x="6456735" y="1958812"/>
              <a:ext cx="4871360" cy="538609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F9EA6F-5295-67B6-BB91-A1BD03EB1D78}"/>
              </a:ext>
            </a:extLst>
          </p:cNvPr>
          <p:cNvGrpSpPr/>
          <p:nvPr/>
        </p:nvGrpSpPr>
        <p:grpSpPr>
          <a:xfrm>
            <a:off x="741734" y="1956510"/>
            <a:ext cx="3330732" cy="4522754"/>
            <a:chOff x="6456735" y="1956509"/>
            <a:chExt cx="4871360" cy="452275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93B80B-EBD9-0642-5AD1-B71C655960E8}"/>
                </a:ext>
              </a:extLst>
            </p:cNvPr>
            <p:cNvSpPr/>
            <p:nvPr/>
          </p:nvSpPr>
          <p:spPr>
            <a:xfrm>
              <a:off x="6456737" y="1956509"/>
              <a:ext cx="4871358" cy="4522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8DDEEB-A23E-3DB5-8EA6-084DDD518348}"/>
                </a:ext>
              </a:extLst>
            </p:cNvPr>
            <p:cNvSpPr/>
            <p:nvPr/>
          </p:nvSpPr>
          <p:spPr>
            <a:xfrm>
              <a:off x="6456735" y="1958812"/>
              <a:ext cx="4871360" cy="538609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B757B6-A6D8-40A2-631B-404BF0935BE9}"/>
              </a:ext>
            </a:extLst>
          </p:cNvPr>
          <p:cNvGrpSpPr/>
          <p:nvPr/>
        </p:nvGrpSpPr>
        <p:grpSpPr>
          <a:xfrm>
            <a:off x="4496876" y="1956510"/>
            <a:ext cx="3330731" cy="4522754"/>
            <a:chOff x="6456735" y="1956509"/>
            <a:chExt cx="4871360" cy="452275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55C109D-4A34-640C-BE11-A6BAE5F9AF93}"/>
                </a:ext>
              </a:extLst>
            </p:cNvPr>
            <p:cNvSpPr/>
            <p:nvPr/>
          </p:nvSpPr>
          <p:spPr>
            <a:xfrm>
              <a:off x="6456737" y="1956509"/>
              <a:ext cx="4871358" cy="4522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C05115-DE97-F4D9-F379-0176F55D65C1}"/>
                </a:ext>
              </a:extLst>
            </p:cNvPr>
            <p:cNvSpPr/>
            <p:nvPr/>
          </p:nvSpPr>
          <p:spPr>
            <a:xfrm>
              <a:off x="6456735" y="1958812"/>
              <a:ext cx="4871360" cy="538609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517E81-3C10-8CB6-6C42-AE28BFD6298B}"/>
              </a:ext>
            </a:extLst>
          </p:cNvPr>
          <p:cNvSpPr txBox="1"/>
          <p:nvPr/>
        </p:nvSpPr>
        <p:spPr>
          <a:xfrm>
            <a:off x="897092" y="1992435"/>
            <a:ext cx="3020033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80"/>
              </a:lnSpc>
            </a:pP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선호 유통 방식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%)</a:t>
            </a:r>
            <a:endParaRPr lang="en-US" altLang="ko-KR" sz="1799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1AA716-2450-88D9-58E0-DBB56D7E003B}"/>
              </a:ext>
            </a:extLst>
          </p:cNvPr>
          <p:cNvSpPr txBox="1"/>
          <p:nvPr/>
        </p:nvSpPr>
        <p:spPr>
          <a:xfrm>
            <a:off x="4324086" y="2002522"/>
            <a:ext cx="3521748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80"/>
              </a:lnSpc>
            </a:pP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제품군 프로모션</a:t>
            </a:r>
            <a:endParaRPr lang="en-US" altLang="ko-KR" sz="1799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TextBox 22">
            <a:extLst>
              <a:ext uri="{FF2B5EF4-FFF2-40B4-BE49-F238E27FC236}">
                <a16:creationId xmlns:a16="http://schemas.microsoft.com/office/drawing/2014/main" id="{ACDF3593-0530-CF67-C019-BDF20821CA45}"/>
              </a:ext>
            </a:extLst>
          </p:cNvPr>
          <p:cNvSpPr txBox="1"/>
          <p:nvPr/>
        </p:nvSpPr>
        <p:spPr>
          <a:xfrm>
            <a:off x="8273335" y="2633467"/>
            <a:ext cx="3492363" cy="318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ko-KR" altLang="en-US" sz="1399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기업의 제품군 </a:t>
            </a:r>
            <a:r>
              <a:rPr lang="en-US" altLang="ko-KR" sz="1399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DES-1</a:t>
            </a:r>
            <a:r>
              <a:rPr lang="ko-KR" altLang="en-US" sz="1399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선호도 높음</a:t>
            </a:r>
            <a:endParaRPr lang="en-US" sz="1399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28" name="차트 1027">
            <a:extLst>
              <a:ext uri="{FF2B5EF4-FFF2-40B4-BE49-F238E27FC236}">
                <a16:creationId xmlns:a16="http://schemas.microsoft.com/office/drawing/2014/main" id="{CF8C3FAF-93D1-BB98-A83C-CB89C452B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580162"/>
              </p:ext>
            </p:extLst>
          </p:nvPr>
        </p:nvGraphicFramePr>
        <p:xfrm>
          <a:off x="964196" y="3261420"/>
          <a:ext cx="2906222" cy="2207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9" name="TextBox 1028">
            <a:extLst>
              <a:ext uri="{FF2B5EF4-FFF2-40B4-BE49-F238E27FC236}">
                <a16:creationId xmlns:a16="http://schemas.microsoft.com/office/drawing/2014/main" id="{C5F0B4ED-D126-2B04-0B67-136D253A70EB}"/>
              </a:ext>
            </a:extLst>
          </p:cNvPr>
          <p:cNvSpPr txBox="1"/>
          <p:nvPr/>
        </p:nvSpPr>
        <p:spPr>
          <a:xfrm>
            <a:off x="1996606" y="4505387"/>
            <a:ext cx="1182914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33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87.2</a:t>
            </a:r>
            <a:endParaRPr lang="ko-KR" altLang="en-US" sz="2133" b="1" dirty="0">
              <a:solidFill>
                <a:schemeClr val="bg1"/>
              </a:solidFill>
            </a:endParaRPr>
          </a:p>
        </p:txBody>
      </p:sp>
      <p:sp>
        <p:nvSpPr>
          <p:cNvPr id="1031" name="TextBox 22">
            <a:extLst>
              <a:ext uri="{FF2B5EF4-FFF2-40B4-BE49-F238E27FC236}">
                <a16:creationId xmlns:a16="http://schemas.microsoft.com/office/drawing/2014/main" id="{20B62B8C-DA22-9FB5-14D7-ABD82FA40C40}"/>
              </a:ext>
            </a:extLst>
          </p:cNvPr>
          <p:cNvSpPr txBox="1"/>
          <p:nvPr/>
        </p:nvSpPr>
        <p:spPr>
          <a:xfrm>
            <a:off x="546237" y="2633467"/>
            <a:ext cx="3492363" cy="318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ko-KR" altLang="en-US" sz="1399" dirty="0">
                <a:solidFill>
                  <a:srgbClr val="4451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방문판매를 통한 유통</a:t>
            </a:r>
            <a:r>
              <a:rPr lang="ko-KR" altLang="en-US" sz="1399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대부분 차지</a:t>
            </a:r>
            <a:endParaRPr lang="en-US" sz="1399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TextBox 22">
            <a:extLst>
              <a:ext uri="{FF2B5EF4-FFF2-40B4-BE49-F238E27FC236}">
                <a16:creationId xmlns:a16="http://schemas.microsoft.com/office/drawing/2014/main" id="{10323AF7-EBE6-3BE4-3E7E-1EEDEF9C0DA1}"/>
              </a:ext>
            </a:extLst>
          </p:cNvPr>
          <p:cNvSpPr txBox="1"/>
          <p:nvPr/>
        </p:nvSpPr>
        <p:spPr>
          <a:xfrm>
            <a:off x="4338779" y="2633467"/>
            <a:ext cx="3492363" cy="318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ko-KR" altLang="en-US" sz="1399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</a:t>
            </a:r>
            <a:r>
              <a:rPr lang="ko-KR" altLang="en-US" sz="1399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통한 계약 개수 우세</a:t>
            </a:r>
            <a:endParaRPr lang="en-US" sz="1399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2CBCB3-7CD7-D3A2-B125-1DF31B2D64E2}"/>
              </a:ext>
            </a:extLst>
          </p:cNvPr>
          <p:cNvGrpSpPr/>
          <p:nvPr/>
        </p:nvGrpSpPr>
        <p:grpSpPr>
          <a:xfrm>
            <a:off x="1277973" y="5533398"/>
            <a:ext cx="987202" cy="297454"/>
            <a:chOff x="9483977" y="4524345"/>
            <a:chExt cx="1205890" cy="44618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00124AB-2061-7150-A441-C4AD8998724D}"/>
                </a:ext>
              </a:extLst>
            </p:cNvPr>
            <p:cNvSpPr/>
            <p:nvPr/>
          </p:nvSpPr>
          <p:spPr>
            <a:xfrm>
              <a:off x="9483977" y="4600007"/>
              <a:ext cx="211262" cy="248785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4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7E3345-ECE3-1F59-AA2E-2A7F948BE073}"/>
                </a:ext>
              </a:extLst>
            </p:cNvPr>
            <p:cNvSpPr txBox="1"/>
            <p:nvPr/>
          </p:nvSpPr>
          <p:spPr>
            <a:xfrm>
              <a:off x="9677400" y="4524345"/>
              <a:ext cx="1012467" cy="446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33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방문판매</a:t>
              </a:r>
              <a:endParaRPr lang="ko-KR" altLang="en-US" sz="1333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521125-4534-57CD-CA0C-84CB50FCC66D}"/>
              </a:ext>
            </a:extLst>
          </p:cNvPr>
          <p:cNvGrpSpPr/>
          <p:nvPr/>
        </p:nvGrpSpPr>
        <p:grpSpPr>
          <a:xfrm>
            <a:off x="2253065" y="5533408"/>
            <a:ext cx="987202" cy="297454"/>
            <a:chOff x="9483977" y="4524345"/>
            <a:chExt cx="1205890" cy="44618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A90E823-57A1-C4C4-ACCA-1240F53C117B}"/>
                </a:ext>
              </a:extLst>
            </p:cNvPr>
            <p:cNvSpPr/>
            <p:nvPr/>
          </p:nvSpPr>
          <p:spPr>
            <a:xfrm>
              <a:off x="9483977" y="4600007"/>
              <a:ext cx="211262" cy="24878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4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1D3CE9-9FC3-B212-07A5-FAA2FE93ED5C}"/>
                </a:ext>
              </a:extLst>
            </p:cNvPr>
            <p:cNvSpPr txBox="1"/>
            <p:nvPr/>
          </p:nvSpPr>
          <p:spPr>
            <a:xfrm>
              <a:off x="9677400" y="4524345"/>
              <a:ext cx="1012467" cy="446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33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인터넷</a:t>
              </a:r>
              <a:endParaRPr lang="ko-KR" altLang="en-US" sz="1333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3B369C5-E203-63CD-1DCB-6CC9DFE64CED}"/>
              </a:ext>
            </a:extLst>
          </p:cNvPr>
          <p:cNvGrpSpPr/>
          <p:nvPr/>
        </p:nvGrpSpPr>
        <p:grpSpPr>
          <a:xfrm>
            <a:off x="3006552" y="5533408"/>
            <a:ext cx="987202" cy="297454"/>
            <a:chOff x="9483977" y="4524345"/>
            <a:chExt cx="1205890" cy="44618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B421731-B036-6526-312B-1F6E8212EF2D}"/>
                </a:ext>
              </a:extLst>
            </p:cNvPr>
            <p:cNvSpPr/>
            <p:nvPr/>
          </p:nvSpPr>
          <p:spPr>
            <a:xfrm>
              <a:off x="9483977" y="4600007"/>
              <a:ext cx="211262" cy="24878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4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9986F0E-46A8-1BFF-10D4-F81E086D1148}"/>
                </a:ext>
              </a:extLst>
            </p:cNvPr>
            <p:cNvSpPr txBox="1"/>
            <p:nvPr/>
          </p:nvSpPr>
          <p:spPr>
            <a:xfrm>
              <a:off x="9677400" y="4524345"/>
              <a:ext cx="1012467" cy="446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33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마트</a:t>
              </a:r>
              <a:endParaRPr lang="ko-KR" altLang="en-US" sz="1333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7C1C6A4-7489-D473-FF1C-B9AEB546FFF1}"/>
              </a:ext>
            </a:extLst>
          </p:cNvPr>
          <p:cNvGrpSpPr/>
          <p:nvPr/>
        </p:nvGrpSpPr>
        <p:grpSpPr>
          <a:xfrm>
            <a:off x="4858479" y="3063732"/>
            <a:ext cx="2772953" cy="2446094"/>
            <a:chOff x="6958853" y="4826541"/>
            <a:chExt cx="4657434" cy="410843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D5EEB82-1845-F4F4-86F8-994B18B47BE9}"/>
                </a:ext>
              </a:extLst>
            </p:cNvPr>
            <p:cNvSpPr/>
            <p:nvPr/>
          </p:nvSpPr>
          <p:spPr>
            <a:xfrm>
              <a:off x="7363223" y="5294798"/>
              <a:ext cx="709065" cy="3143885"/>
            </a:xfrm>
            <a:prstGeom prst="rect">
              <a:avLst/>
            </a:prstGeom>
            <a:solidFill>
              <a:srgbClr val="7CB8DF"/>
            </a:solidFill>
            <a:ln w="19050">
              <a:noFill/>
              <a:prstDash val="solid"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433248-56BA-E37C-6EA4-EE21C9BFAC4A}"/>
                </a:ext>
              </a:extLst>
            </p:cNvPr>
            <p:cNvSpPr/>
            <p:nvPr/>
          </p:nvSpPr>
          <p:spPr>
            <a:xfrm>
              <a:off x="8415713" y="7733197"/>
              <a:ext cx="709065" cy="705486"/>
            </a:xfrm>
            <a:prstGeom prst="rect">
              <a:avLst/>
            </a:prstGeom>
            <a:solidFill>
              <a:srgbClr val="A6A6A6"/>
            </a:solidFill>
            <a:ln w="19050">
              <a:noFill/>
              <a:prstDash val="solid"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A248AF4-C907-36E3-2563-4503F36FD75C}"/>
                </a:ext>
              </a:extLst>
            </p:cNvPr>
            <p:cNvSpPr/>
            <p:nvPr/>
          </p:nvSpPr>
          <p:spPr>
            <a:xfrm>
              <a:off x="9468203" y="7887444"/>
              <a:ext cx="709065" cy="551239"/>
            </a:xfrm>
            <a:prstGeom prst="rect">
              <a:avLst/>
            </a:prstGeom>
            <a:solidFill>
              <a:srgbClr val="A6A6A6"/>
            </a:solidFill>
            <a:ln w="19050">
              <a:noFill/>
              <a:prstDash val="solid"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86C1CD8-C17A-E058-3CDC-FEAF7B0281ED}"/>
                </a:ext>
              </a:extLst>
            </p:cNvPr>
            <p:cNvSpPr/>
            <p:nvPr/>
          </p:nvSpPr>
          <p:spPr>
            <a:xfrm>
              <a:off x="10520694" y="7963644"/>
              <a:ext cx="709065" cy="475039"/>
            </a:xfrm>
            <a:prstGeom prst="rect">
              <a:avLst/>
            </a:prstGeom>
            <a:solidFill>
              <a:srgbClr val="A6A6A6"/>
            </a:solidFill>
            <a:ln w="19050">
              <a:noFill/>
              <a:prstDash val="solid"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0FC1287-2EA4-09D4-5B02-C01843DAA891}"/>
                </a:ext>
              </a:extLst>
            </p:cNvPr>
            <p:cNvCxnSpPr>
              <a:cxnSpLocks/>
            </p:cNvCxnSpPr>
            <p:nvPr/>
          </p:nvCxnSpPr>
          <p:spPr>
            <a:xfrm>
              <a:off x="7096093" y="8438683"/>
              <a:ext cx="4385811" cy="6592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C201B3-8C98-F9CC-04DE-949A05CC0EF5}"/>
                </a:ext>
              </a:extLst>
            </p:cNvPr>
            <p:cNvSpPr txBox="1"/>
            <p:nvPr/>
          </p:nvSpPr>
          <p:spPr>
            <a:xfrm>
              <a:off x="6958853" y="8469731"/>
              <a:ext cx="1437163" cy="46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프로모션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9DB8C0-A674-682C-37AF-8A52FB626E60}"/>
                </a:ext>
              </a:extLst>
            </p:cNvPr>
            <p:cNvSpPr txBox="1"/>
            <p:nvPr/>
          </p:nvSpPr>
          <p:spPr>
            <a:xfrm>
              <a:off x="8075920" y="8469731"/>
              <a:ext cx="1437163" cy="46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통합패키지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F40C43-1549-8893-E5BC-3C5243BADDA1}"/>
                </a:ext>
              </a:extLst>
            </p:cNvPr>
            <p:cNvSpPr txBox="1"/>
            <p:nvPr/>
          </p:nvSpPr>
          <p:spPr>
            <a:xfrm>
              <a:off x="9176095" y="8469731"/>
              <a:ext cx="1437163" cy="46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멤버십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86505DD-FD4D-F6B8-0412-AED71EB7A8E8}"/>
                </a:ext>
              </a:extLst>
            </p:cNvPr>
            <p:cNvSpPr txBox="1"/>
            <p:nvPr/>
          </p:nvSpPr>
          <p:spPr>
            <a:xfrm>
              <a:off x="10179124" y="8469731"/>
              <a:ext cx="1437163" cy="46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교체렌탈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D6FECC4-7E09-EAA0-F245-DCD1D31E9E60}"/>
                </a:ext>
              </a:extLst>
            </p:cNvPr>
            <p:cNvSpPr txBox="1"/>
            <p:nvPr/>
          </p:nvSpPr>
          <p:spPr>
            <a:xfrm>
              <a:off x="7166690" y="4826541"/>
              <a:ext cx="1082973" cy="516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1652</a:t>
              </a:r>
              <a:endParaRPr lang="ko-KR" altLang="en-US" sz="14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D410FE-1D1F-F7BC-2886-BF44CCA9F455}"/>
                </a:ext>
              </a:extLst>
            </p:cNvPr>
            <p:cNvSpPr txBox="1"/>
            <p:nvPr/>
          </p:nvSpPr>
          <p:spPr>
            <a:xfrm>
              <a:off x="8206029" y="7271533"/>
              <a:ext cx="1082973" cy="516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370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BFFE45B-ED09-C3C1-8C68-3B04A9A0EC55}"/>
                </a:ext>
              </a:extLst>
            </p:cNvPr>
            <p:cNvSpPr txBox="1"/>
            <p:nvPr/>
          </p:nvSpPr>
          <p:spPr>
            <a:xfrm>
              <a:off x="9247892" y="7447039"/>
              <a:ext cx="1082973" cy="516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300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09D96B-BEC1-634E-B279-03AAA0CFFA79}"/>
                </a:ext>
              </a:extLst>
            </p:cNvPr>
            <p:cNvSpPr txBox="1"/>
            <p:nvPr/>
          </p:nvSpPr>
          <p:spPr>
            <a:xfrm>
              <a:off x="10330866" y="7486363"/>
              <a:ext cx="1082973" cy="516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274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8C2367-CCF4-50D5-20FF-A5508F5AD9E8}"/>
              </a:ext>
            </a:extLst>
          </p:cNvPr>
          <p:cNvSpPr txBox="1"/>
          <p:nvPr/>
        </p:nvSpPr>
        <p:spPr>
          <a:xfrm>
            <a:off x="667444" y="952194"/>
            <a:ext cx="11365113" cy="744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경우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방문판매와 프로모션 방식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계약 선호</a:t>
            </a:r>
            <a:endParaRPr lang="en-US" altLang="ko-KR" sz="18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</a:t>
            </a:r>
            <a:r>
              <a:rPr lang="ko-KR" altLang="en-US" sz="1799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DES-1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선호하므로 선호방식을 고려하여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타겟 마케팅 전개 필요</a:t>
            </a:r>
            <a:endParaRPr lang="ko-KR" altLang="en-US" sz="18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20AC7D-7EA4-F8A1-C9DE-C9FD4DA8EDEC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5.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 결과</a:t>
            </a: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E27CBD75-165B-E1F5-8732-97F276190BFF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CF46BD9-6A2F-FCAD-9088-B46836F79EB2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E0321E97-02A6-2C75-640B-68F0F270C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12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960905A0-7777-AFBF-D95E-078C0359214C}"/>
              </a:ext>
            </a:extLst>
          </p:cNvPr>
          <p:cNvSpPr txBox="1"/>
          <p:nvPr/>
        </p:nvSpPr>
        <p:spPr>
          <a:xfrm>
            <a:off x="9188006" y="4238424"/>
            <a:ext cx="6447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1400" dirty="0"/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9F06E8E3-5239-ECD3-D327-9533367D8EC0}"/>
              </a:ext>
            </a:extLst>
          </p:cNvPr>
          <p:cNvSpPr txBox="1"/>
          <p:nvPr/>
        </p:nvSpPr>
        <p:spPr>
          <a:xfrm>
            <a:off x="10257480" y="3235103"/>
            <a:ext cx="6447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86%</a:t>
            </a:r>
            <a:endParaRPr lang="ko-KR" altLang="en-US" sz="1400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82ED16B4-3A1C-6C89-4B89-8C57B2F0B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133370"/>
              </p:ext>
            </p:extLst>
          </p:nvPr>
        </p:nvGraphicFramePr>
        <p:xfrm>
          <a:off x="8789405" y="3254717"/>
          <a:ext cx="2438399" cy="248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22">
            <a:extLst>
              <a:ext uri="{FF2B5EF4-FFF2-40B4-BE49-F238E27FC236}">
                <a16:creationId xmlns:a16="http://schemas.microsoft.com/office/drawing/2014/main" id="{515331E6-4ACE-E2AA-00EA-0B0286A8D902}"/>
              </a:ext>
            </a:extLst>
          </p:cNvPr>
          <p:cNvSpPr txBox="1"/>
          <p:nvPr/>
        </p:nvSpPr>
        <p:spPr>
          <a:xfrm>
            <a:off x="8262422" y="6005168"/>
            <a:ext cx="3492363" cy="318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*DES-1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다중이용시설에 적합한 정수기로 추측</a:t>
            </a:r>
            <a:endParaRPr 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6FF437-55A6-5925-B2E2-7E0735AA383A}"/>
              </a:ext>
            </a:extLst>
          </p:cNvPr>
          <p:cNvSpPr txBox="1"/>
          <p:nvPr/>
        </p:nvSpPr>
        <p:spPr>
          <a:xfrm>
            <a:off x="8273335" y="1990709"/>
            <a:ext cx="3521748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80"/>
              </a:lnSpc>
            </a:pP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선호 제품군</a:t>
            </a:r>
            <a:endParaRPr lang="en-US" altLang="ko-KR" sz="1799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99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1">
            <a:extLst>
              <a:ext uri="{FF2B5EF4-FFF2-40B4-BE49-F238E27FC236}">
                <a16:creationId xmlns:a16="http://schemas.microsoft.com/office/drawing/2014/main" id="{69831443-1084-F1DF-ED05-CBC6AF512BD4}"/>
              </a:ext>
            </a:extLst>
          </p:cNvPr>
          <p:cNvSpPr txBox="1"/>
          <p:nvPr/>
        </p:nvSpPr>
        <p:spPr>
          <a:xfrm>
            <a:off x="716643" y="949891"/>
            <a:ext cx="10611454" cy="706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ko-KR" altLang="en-US" sz="180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개인인 경우 멤버십 계약에서 </a:t>
            </a:r>
            <a:r>
              <a:rPr lang="ko-KR" altLang="en-US" sz="180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이탈률이</a:t>
            </a:r>
            <a:r>
              <a:rPr lang="ko-KR" altLang="en-US" sz="180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높게 나타남에 따라</a:t>
            </a:r>
            <a:r>
              <a:rPr lang="en-US" altLang="ko-KR" sz="180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멤버십</a:t>
            </a:r>
            <a:r>
              <a:rPr lang="en-US" altLang="ko-KR" sz="2000" b="1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ko-KR" altLang="en-US" sz="2000" b="1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혜택과 구성을 재검토</a:t>
            </a:r>
            <a:r>
              <a:rPr lang="ko-KR" altLang="en-US" sz="180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</a:t>
            </a:r>
            <a:r>
              <a:rPr lang="ko-KR" altLang="en-US" sz="1801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제휴카드사를 통한 프로모션</a:t>
            </a:r>
            <a:r>
              <a:rPr lang="ko-KR" altLang="en-US" sz="180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적극 활용할 필요가 있음</a:t>
            </a:r>
            <a:endParaRPr lang="en-US" altLang="ko-KR" sz="180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5F2E9464-1024-A1FA-B0BF-6E3111068E87}"/>
              </a:ext>
            </a:extLst>
          </p:cNvPr>
          <p:cNvGrpSpPr/>
          <p:nvPr/>
        </p:nvGrpSpPr>
        <p:grpSpPr>
          <a:xfrm>
            <a:off x="4430634" y="1956510"/>
            <a:ext cx="3330732" cy="4522754"/>
            <a:chOff x="6456735" y="1956509"/>
            <a:chExt cx="4871360" cy="4522754"/>
          </a:xfrm>
        </p:grpSpPr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C43D1C4C-DAC6-D034-B3F5-2802B33BEF56}"/>
                </a:ext>
              </a:extLst>
            </p:cNvPr>
            <p:cNvSpPr/>
            <p:nvPr/>
          </p:nvSpPr>
          <p:spPr>
            <a:xfrm>
              <a:off x="6456737" y="1956509"/>
              <a:ext cx="4871358" cy="4522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CA2EB81F-E382-E54B-8332-A46C08F67719}"/>
                </a:ext>
              </a:extLst>
            </p:cNvPr>
            <p:cNvSpPr/>
            <p:nvPr/>
          </p:nvSpPr>
          <p:spPr>
            <a:xfrm>
              <a:off x="6456735" y="1958812"/>
              <a:ext cx="4871360" cy="538609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04510FD9-BA1D-A0A6-3012-41F9A94D02D0}"/>
              </a:ext>
            </a:extLst>
          </p:cNvPr>
          <p:cNvGrpSpPr/>
          <p:nvPr/>
        </p:nvGrpSpPr>
        <p:grpSpPr>
          <a:xfrm>
            <a:off x="741731" y="1956510"/>
            <a:ext cx="3330732" cy="4522754"/>
            <a:chOff x="6456735" y="1956509"/>
            <a:chExt cx="4871360" cy="4522754"/>
          </a:xfrm>
        </p:grpSpPr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EC46175A-3345-AEB7-2E6F-0D14D436B069}"/>
                </a:ext>
              </a:extLst>
            </p:cNvPr>
            <p:cNvSpPr/>
            <p:nvPr/>
          </p:nvSpPr>
          <p:spPr>
            <a:xfrm>
              <a:off x="6456737" y="1956509"/>
              <a:ext cx="4871358" cy="4522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3F5A53AA-B0D5-6370-8E2A-ABA849ED189B}"/>
                </a:ext>
              </a:extLst>
            </p:cNvPr>
            <p:cNvSpPr/>
            <p:nvPr/>
          </p:nvSpPr>
          <p:spPr>
            <a:xfrm>
              <a:off x="6456735" y="1958812"/>
              <a:ext cx="4871360" cy="538609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FAA966F3-4FCB-2FE2-5DE6-675A2983C39A}"/>
              </a:ext>
            </a:extLst>
          </p:cNvPr>
          <p:cNvGrpSpPr/>
          <p:nvPr/>
        </p:nvGrpSpPr>
        <p:grpSpPr>
          <a:xfrm>
            <a:off x="8107731" y="1956510"/>
            <a:ext cx="3330732" cy="4522754"/>
            <a:chOff x="6456735" y="1956509"/>
            <a:chExt cx="4871360" cy="4522754"/>
          </a:xfrm>
        </p:grpSpPr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97ABB224-E2CE-AEEB-AF0D-2CB5EB3CA073}"/>
                </a:ext>
              </a:extLst>
            </p:cNvPr>
            <p:cNvSpPr/>
            <p:nvPr/>
          </p:nvSpPr>
          <p:spPr>
            <a:xfrm>
              <a:off x="6456737" y="1956509"/>
              <a:ext cx="4871358" cy="4522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6F20BA58-AB6A-D3A1-ABA7-9ADDF9796E99}"/>
                </a:ext>
              </a:extLst>
            </p:cNvPr>
            <p:cNvSpPr/>
            <p:nvPr/>
          </p:nvSpPr>
          <p:spPr>
            <a:xfrm>
              <a:off x="6456735" y="1958812"/>
              <a:ext cx="4871360" cy="538609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sp>
        <p:nvSpPr>
          <p:cNvPr id="1047" name="TextBox 1046">
            <a:extLst>
              <a:ext uri="{FF2B5EF4-FFF2-40B4-BE49-F238E27FC236}">
                <a16:creationId xmlns:a16="http://schemas.microsoft.com/office/drawing/2014/main" id="{15A8D94D-F966-A750-9261-32EF47972B14}"/>
              </a:ext>
            </a:extLst>
          </p:cNvPr>
          <p:cNvSpPr txBox="1"/>
          <p:nvPr/>
        </p:nvSpPr>
        <p:spPr>
          <a:xfrm>
            <a:off x="4505808" y="1981732"/>
            <a:ext cx="3159431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80"/>
              </a:lnSpc>
            </a:pP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멤버십</a:t>
            </a:r>
            <a:r>
              <a:rPr lang="en-US" altLang="ko-KR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</a:t>
            </a: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이탈 고객 특성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%)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1C3B209C-091A-C4B5-4BDB-AB678FB978D5}"/>
              </a:ext>
            </a:extLst>
          </p:cNvPr>
          <p:cNvSpPr txBox="1"/>
          <p:nvPr/>
        </p:nvSpPr>
        <p:spPr>
          <a:xfrm>
            <a:off x="798815" y="1992427"/>
            <a:ext cx="3163585" cy="470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80"/>
              </a:lnSpc>
            </a:pP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</a:t>
            </a:r>
            <a:r>
              <a:rPr lang="en-US" altLang="ko-KR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계약유형별 </a:t>
            </a:r>
            <a:r>
              <a:rPr lang="ko-KR" altLang="en-US" sz="1799" b="1" dirty="0" err="1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이탈률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%)</a:t>
            </a:r>
            <a:endParaRPr lang="en-US" altLang="ko-KR" sz="1799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1DB5808B-C4A7-BD09-440F-565FB4B131C7}"/>
              </a:ext>
            </a:extLst>
          </p:cNvPr>
          <p:cNvSpPr txBox="1"/>
          <p:nvPr/>
        </p:nvSpPr>
        <p:spPr>
          <a:xfrm>
            <a:off x="8024452" y="1973428"/>
            <a:ext cx="3521748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80"/>
              </a:lnSpc>
            </a:pP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제휴카드사에 따른 </a:t>
            </a:r>
            <a:r>
              <a:rPr lang="ko-KR" altLang="en-US" sz="1799" b="1" dirty="0" err="1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이탈률</a:t>
            </a:r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%)</a:t>
            </a:r>
          </a:p>
        </p:txBody>
      </p: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F3AFD6F6-6329-1105-C592-50DD7A862353}"/>
              </a:ext>
            </a:extLst>
          </p:cNvPr>
          <p:cNvGrpSpPr/>
          <p:nvPr/>
        </p:nvGrpSpPr>
        <p:grpSpPr>
          <a:xfrm>
            <a:off x="1087729" y="4492823"/>
            <a:ext cx="2569871" cy="1953400"/>
            <a:chOff x="1676400" y="6152446"/>
            <a:chExt cx="3854806" cy="2930102"/>
          </a:xfrm>
        </p:grpSpPr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4436402D-8F89-636E-D9AD-7FAA07006305}"/>
                </a:ext>
              </a:extLst>
            </p:cNvPr>
            <p:cNvGrpSpPr/>
            <p:nvPr/>
          </p:nvGrpSpPr>
          <p:grpSpPr>
            <a:xfrm>
              <a:off x="1676400" y="6540868"/>
              <a:ext cx="3854806" cy="2541680"/>
              <a:chOff x="1683241" y="6286500"/>
              <a:chExt cx="3854806" cy="2541680"/>
            </a:xfrm>
          </p:grpSpPr>
          <p:cxnSp>
            <p:nvCxnSpPr>
              <p:cNvPr id="1133" name="직선 연결선 1132">
                <a:extLst>
                  <a:ext uri="{FF2B5EF4-FFF2-40B4-BE49-F238E27FC236}">
                    <a16:creationId xmlns:a16="http://schemas.microsoft.com/office/drawing/2014/main" id="{3E43C65B-BACB-3AF1-470B-27FE01652BF8}"/>
                  </a:ext>
                </a:extLst>
              </p:cNvPr>
              <p:cNvCxnSpPr/>
              <p:nvPr/>
            </p:nvCxnSpPr>
            <p:spPr>
              <a:xfrm>
                <a:off x="1683241" y="8086479"/>
                <a:ext cx="3854806" cy="0"/>
              </a:xfrm>
              <a:prstGeom prst="line">
                <a:avLst/>
              </a:prstGeom>
              <a:ln w="127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4" name="직사각형 1133">
                <a:extLst>
                  <a:ext uri="{FF2B5EF4-FFF2-40B4-BE49-F238E27FC236}">
                    <a16:creationId xmlns:a16="http://schemas.microsoft.com/office/drawing/2014/main" id="{B3BAC07E-173A-4CD6-869F-75FDC475B742}"/>
                  </a:ext>
                </a:extLst>
              </p:cNvPr>
              <p:cNvSpPr/>
              <p:nvPr/>
            </p:nvSpPr>
            <p:spPr>
              <a:xfrm>
                <a:off x="2089550" y="7291135"/>
                <a:ext cx="709065" cy="798719"/>
              </a:xfrm>
              <a:prstGeom prst="rect">
                <a:avLst/>
              </a:prstGeom>
              <a:solidFill>
                <a:srgbClr val="A6A6A6"/>
              </a:solidFill>
              <a:ln w="19050"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38" name="직사각형 1137">
                <a:extLst>
                  <a:ext uri="{FF2B5EF4-FFF2-40B4-BE49-F238E27FC236}">
                    <a16:creationId xmlns:a16="http://schemas.microsoft.com/office/drawing/2014/main" id="{75DA359B-AB68-054C-3D31-ABF0C2207634}"/>
                  </a:ext>
                </a:extLst>
              </p:cNvPr>
              <p:cNvSpPr/>
              <p:nvPr/>
            </p:nvSpPr>
            <p:spPr>
              <a:xfrm>
                <a:off x="3329535" y="6286500"/>
                <a:ext cx="709065" cy="1799978"/>
              </a:xfrm>
              <a:prstGeom prst="rect">
                <a:avLst/>
              </a:prstGeom>
              <a:solidFill>
                <a:srgbClr val="7CB8DF"/>
              </a:solidFill>
              <a:ln w="19050">
                <a:noFill/>
                <a:prstDash val="solid"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39" name="TextBox 1138">
                <a:extLst>
                  <a:ext uri="{FF2B5EF4-FFF2-40B4-BE49-F238E27FC236}">
                    <a16:creationId xmlns:a16="http://schemas.microsoft.com/office/drawing/2014/main" id="{22E01D9F-7C00-85B9-90EB-6EFE679FDBB2}"/>
                  </a:ext>
                </a:extLst>
              </p:cNvPr>
              <p:cNvSpPr txBox="1"/>
              <p:nvPr/>
            </p:nvSpPr>
            <p:spPr>
              <a:xfrm>
                <a:off x="1976726" y="8135682"/>
                <a:ext cx="918873" cy="69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멤버십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</a:t>
                </a:r>
                <a:endPara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40" name="TextBox 1139">
                <a:extLst>
                  <a:ext uri="{FF2B5EF4-FFF2-40B4-BE49-F238E27FC236}">
                    <a16:creationId xmlns:a16="http://schemas.microsoft.com/office/drawing/2014/main" id="{248432EF-D82A-398B-4428-8EAC3B253F1A}"/>
                  </a:ext>
                </a:extLst>
              </p:cNvPr>
              <p:cNvSpPr txBox="1"/>
              <p:nvPr/>
            </p:nvSpPr>
            <p:spPr>
              <a:xfrm>
                <a:off x="3195926" y="8135678"/>
                <a:ext cx="918873" cy="69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멤버십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</a:t>
                </a:r>
                <a:endPara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41" name="직사각형 1140">
                <a:extLst>
                  <a:ext uri="{FF2B5EF4-FFF2-40B4-BE49-F238E27FC236}">
                    <a16:creationId xmlns:a16="http://schemas.microsoft.com/office/drawing/2014/main" id="{A603E4D7-2207-8E9A-590E-836C27A537B0}"/>
                  </a:ext>
                </a:extLst>
              </p:cNvPr>
              <p:cNvSpPr/>
              <p:nvPr/>
            </p:nvSpPr>
            <p:spPr>
              <a:xfrm>
                <a:off x="4566858" y="6972300"/>
                <a:ext cx="709065" cy="1114177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42" name="TextBox 1141">
                <a:extLst>
                  <a:ext uri="{FF2B5EF4-FFF2-40B4-BE49-F238E27FC236}">
                    <a16:creationId xmlns:a16="http://schemas.microsoft.com/office/drawing/2014/main" id="{4733AA52-6080-DEBB-1893-B3934D0ADF39}"/>
                  </a:ext>
                </a:extLst>
              </p:cNvPr>
              <p:cNvSpPr txBox="1"/>
              <p:nvPr/>
            </p:nvSpPr>
            <p:spPr>
              <a:xfrm>
                <a:off x="4430768" y="8135678"/>
                <a:ext cx="918873" cy="69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멤버십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</a:t>
                </a:r>
                <a:endPara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F9A181FA-5F19-D7B9-71C2-2161D440D94E}"/>
                </a:ext>
              </a:extLst>
            </p:cNvPr>
            <p:cNvSpPr txBox="1"/>
            <p:nvPr/>
          </p:nvSpPr>
          <p:spPr>
            <a:xfrm>
              <a:off x="1865437" y="7181147"/>
              <a:ext cx="1127775" cy="461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8.33</a:t>
              </a:r>
              <a:endParaRPr lang="ko-KR" altLang="en-US" sz="1400" b="1" dirty="0"/>
            </a:p>
          </p:txBody>
        </p:sp>
        <p:sp>
          <p:nvSpPr>
            <p:cNvPr id="1146" name="TextBox 1145">
              <a:extLst>
                <a:ext uri="{FF2B5EF4-FFF2-40B4-BE49-F238E27FC236}">
                  <a16:creationId xmlns:a16="http://schemas.microsoft.com/office/drawing/2014/main" id="{6FFDA6C8-B703-7B54-65FF-F7A2765B38DD}"/>
                </a:ext>
              </a:extLst>
            </p:cNvPr>
            <p:cNvSpPr txBox="1"/>
            <p:nvPr/>
          </p:nvSpPr>
          <p:spPr>
            <a:xfrm>
              <a:off x="3113343" y="6152446"/>
              <a:ext cx="1127775" cy="461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22.53</a:t>
              </a:r>
              <a:endParaRPr lang="ko-KR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0D6F3921-6458-568F-FCB9-FEFEC3050F9A}"/>
                </a:ext>
              </a:extLst>
            </p:cNvPr>
            <p:cNvSpPr txBox="1"/>
            <p:nvPr/>
          </p:nvSpPr>
          <p:spPr>
            <a:xfrm>
              <a:off x="4350663" y="6838246"/>
              <a:ext cx="1127775" cy="461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13.41</a:t>
              </a:r>
              <a:endParaRPr lang="ko-KR" altLang="en-US" sz="1400" b="1" dirty="0"/>
            </a:p>
          </p:txBody>
        </p:sp>
      </p:grpSp>
      <p:sp>
        <p:nvSpPr>
          <p:cNvPr id="1149" name="TextBox 22">
            <a:extLst>
              <a:ext uri="{FF2B5EF4-FFF2-40B4-BE49-F238E27FC236}">
                <a16:creationId xmlns:a16="http://schemas.microsoft.com/office/drawing/2014/main" id="{90DA92D8-A55F-7B6B-E0A7-45084D45DB8D}"/>
              </a:ext>
            </a:extLst>
          </p:cNvPr>
          <p:cNvSpPr txBox="1"/>
          <p:nvPr/>
        </p:nvSpPr>
        <p:spPr>
          <a:xfrm>
            <a:off x="660406" y="4222590"/>
            <a:ext cx="3492363" cy="215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 계약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905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 중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140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멤버십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이탈은 </a:t>
            </a:r>
            <a:r>
              <a:rPr lang="en-US" altLang="ko-KR" sz="1401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513</a:t>
            </a:r>
            <a:r>
              <a:rPr lang="ko-KR" altLang="en-US" sz="1401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1401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53" name="TextBox 22">
            <a:extLst>
              <a:ext uri="{FF2B5EF4-FFF2-40B4-BE49-F238E27FC236}">
                <a16:creationId xmlns:a16="http://schemas.microsoft.com/office/drawing/2014/main" id="{5B40AC46-F4A8-8B99-E4A1-B74D2735D551}"/>
              </a:ext>
            </a:extLst>
          </p:cNvPr>
          <p:cNvSpPr txBox="1"/>
          <p:nvPr/>
        </p:nvSpPr>
        <p:spPr>
          <a:xfrm>
            <a:off x="4343340" y="5001078"/>
            <a:ext cx="3492363" cy="103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ko-KR" altLang="en-US" sz="140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렌탈한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제품약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95%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DES-1</a:t>
            </a:r>
          </a:p>
          <a:p>
            <a:pPr algn="ctr">
              <a:lnSpc>
                <a:spcPts val="2761"/>
              </a:lnSpc>
            </a:pPr>
            <a:r>
              <a:rPr lang="ko-KR" altLang="en-US" sz="140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렌탈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기간은 모두 </a:t>
            </a:r>
            <a:r>
              <a:rPr lang="en-US" altLang="ko-KR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endParaRPr lang="en-US" altLang="ko-KR" sz="1401" b="1" dirty="0">
              <a:solidFill>
                <a:srgbClr val="000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2761"/>
              </a:lnSpc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제휴카드 미사용 고객</a:t>
            </a:r>
            <a:r>
              <a:rPr lang="ko-KR" altLang="en-US" sz="1401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93.5%</a:t>
            </a:r>
          </a:p>
        </p:txBody>
      </p:sp>
      <p:sp>
        <p:nvSpPr>
          <p:cNvPr id="1155" name="TextBox 22">
            <a:extLst>
              <a:ext uri="{FF2B5EF4-FFF2-40B4-BE49-F238E27FC236}">
                <a16:creationId xmlns:a16="http://schemas.microsoft.com/office/drawing/2014/main" id="{C58A1182-F411-D1C1-2FFD-A9B3F2FB94F4}"/>
              </a:ext>
            </a:extLst>
          </p:cNvPr>
          <p:cNvSpPr txBox="1"/>
          <p:nvPr/>
        </p:nvSpPr>
        <p:spPr>
          <a:xfrm>
            <a:off x="4296212" y="2601348"/>
            <a:ext cx="3492363" cy="31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멤버십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 계약자 </a:t>
            </a:r>
            <a:r>
              <a:rPr lang="en-US" altLang="ko-KR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92.8%</a:t>
            </a:r>
            <a:r>
              <a:rPr lang="ko-KR" altLang="en-US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남성</a:t>
            </a:r>
            <a:endParaRPr lang="en-US" altLang="ko-KR" sz="1401" b="1" dirty="0">
              <a:solidFill>
                <a:srgbClr val="000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72" name="그룹 1171">
            <a:extLst>
              <a:ext uri="{FF2B5EF4-FFF2-40B4-BE49-F238E27FC236}">
                <a16:creationId xmlns:a16="http://schemas.microsoft.com/office/drawing/2014/main" id="{50CDD0F9-3BDB-FE02-5EB6-8CDE565B746F}"/>
              </a:ext>
            </a:extLst>
          </p:cNvPr>
          <p:cNvGrpSpPr/>
          <p:nvPr/>
        </p:nvGrpSpPr>
        <p:grpSpPr>
          <a:xfrm>
            <a:off x="5227963" y="3111171"/>
            <a:ext cx="1659118" cy="1638629"/>
            <a:chOff x="7841933" y="4666756"/>
            <a:chExt cx="2488676" cy="2457944"/>
          </a:xfrm>
        </p:grpSpPr>
        <p:graphicFrame>
          <p:nvGraphicFramePr>
            <p:cNvPr id="1157" name="차트 1156">
              <a:extLst>
                <a:ext uri="{FF2B5EF4-FFF2-40B4-BE49-F238E27FC236}">
                  <a16:creationId xmlns:a16="http://schemas.microsoft.com/office/drawing/2014/main" id="{7B841F33-A3E9-5737-924E-F20E3EB7422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08907748"/>
                </p:ext>
              </p:extLst>
            </p:nvPr>
          </p:nvGraphicFramePr>
          <p:xfrm>
            <a:off x="7841933" y="4666756"/>
            <a:ext cx="2488676" cy="24579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08A61F2E-3EC6-A7AB-E0BE-5AECF028D1A5}"/>
                </a:ext>
              </a:extLst>
            </p:cNvPr>
            <p:cNvSpPr txBox="1"/>
            <p:nvPr/>
          </p:nvSpPr>
          <p:spPr>
            <a:xfrm>
              <a:off x="9020853" y="5819986"/>
              <a:ext cx="1127775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92.8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71" name="TextBox 1170">
              <a:extLst>
                <a:ext uri="{FF2B5EF4-FFF2-40B4-BE49-F238E27FC236}">
                  <a16:creationId xmlns:a16="http://schemas.microsoft.com/office/drawing/2014/main" id="{EFDE9A78-B2CA-2FBA-4EF4-6E1F17A00D21}"/>
                </a:ext>
              </a:extLst>
            </p:cNvPr>
            <p:cNvSpPr txBox="1"/>
            <p:nvPr/>
          </p:nvSpPr>
          <p:spPr>
            <a:xfrm>
              <a:off x="9033554" y="5524501"/>
              <a:ext cx="1127775" cy="446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33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남성</a:t>
              </a:r>
              <a:endParaRPr lang="ko-KR" altLang="en-US" sz="1401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75" name="TextBox 22">
            <a:extLst>
              <a:ext uri="{FF2B5EF4-FFF2-40B4-BE49-F238E27FC236}">
                <a16:creationId xmlns:a16="http://schemas.microsoft.com/office/drawing/2014/main" id="{58664865-EAAF-9821-75CA-9D9D12DE4408}"/>
              </a:ext>
            </a:extLst>
          </p:cNvPr>
          <p:cNvSpPr txBox="1"/>
          <p:nvPr/>
        </p:nvSpPr>
        <p:spPr>
          <a:xfrm>
            <a:off x="7961757" y="2717806"/>
            <a:ext cx="3492363" cy="67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제휴카드를 통해 </a:t>
            </a:r>
            <a:r>
              <a:rPr lang="ko-KR" altLang="en-US" sz="140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렌탈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계약한 고객의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2761"/>
              </a:lnSpc>
            </a:pPr>
            <a:r>
              <a:rPr lang="ko-KR" altLang="en-US" sz="1401" b="1" dirty="0" err="1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이탈률이</a:t>
            </a:r>
            <a:r>
              <a:rPr lang="ko-KR" altLang="en-US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약 </a:t>
            </a:r>
            <a:r>
              <a:rPr lang="en-US" altLang="ko-KR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ko-KR" altLang="en-US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 낮음</a:t>
            </a:r>
            <a:endParaRPr lang="en-US" altLang="ko-KR" sz="1401" b="1" dirty="0">
              <a:solidFill>
                <a:srgbClr val="000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4586CDA0-872A-5796-CE0A-7AA6D8CE35EF}"/>
              </a:ext>
            </a:extLst>
          </p:cNvPr>
          <p:cNvGrpSpPr/>
          <p:nvPr/>
        </p:nvGrpSpPr>
        <p:grpSpPr>
          <a:xfrm>
            <a:off x="8458806" y="3530608"/>
            <a:ext cx="2569871" cy="1519424"/>
            <a:chOff x="1676400" y="6803414"/>
            <a:chExt cx="3854806" cy="2279132"/>
          </a:xfrm>
        </p:grpSpPr>
        <p:grpSp>
          <p:nvGrpSpPr>
            <p:cNvPr id="1177" name="그룹 1176">
              <a:extLst>
                <a:ext uri="{FF2B5EF4-FFF2-40B4-BE49-F238E27FC236}">
                  <a16:creationId xmlns:a16="http://schemas.microsoft.com/office/drawing/2014/main" id="{99DB259F-C20B-BA3B-F7FE-B320A970FBC7}"/>
                </a:ext>
              </a:extLst>
            </p:cNvPr>
            <p:cNvGrpSpPr/>
            <p:nvPr/>
          </p:nvGrpSpPr>
          <p:grpSpPr>
            <a:xfrm>
              <a:off x="1676400" y="7226668"/>
              <a:ext cx="3854806" cy="1855878"/>
              <a:chOff x="1683241" y="6972300"/>
              <a:chExt cx="3854806" cy="1855878"/>
            </a:xfrm>
          </p:grpSpPr>
          <p:cxnSp>
            <p:nvCxnSpPr>
              <p:cNvPr id="1181" name="직선 연결선 1180">
                <a:extLst>
                  <a:ext uri="{FF2B5EF4-FFF2-40B4-BE49-F238E27FC236}">
                    <a16:creationId xmlns:a16="http://schemas.microsoft.com/office/drawing/2014/main" id="{C4C792A4-2BE4-C829-37D7-A921C0378396}"/>
                  </a:ext>
                </a:extLst>
              </p:cNvPr>
              <p:cNvCxnSpPr/>
              <p:nvPr/>
            </p:nvCxnSpPr>
            <p:spPr>
              <a:xfrm>
                <a:off x="1683241" y="8086479"/>
                <a:ext cx="3854806" cy="0"/>
              </a:xfrm>
              <a:prstGeom prst="line">
                <a:avLst/>
              </a:prstGeom>
              <a:ln w="127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직사각형 1181">
                <a:extLst>
                  <a:ext uri="{FF2B5EF4-FFF2-40B4-BE49-F238E27FC236}">
                    <a16:creationId xmlns:a16="http://schemas.microsoft.com/office/drawing/2014/main" id="{7DB07A7E-A155-BEB3-E604-46C17CD74784}"/>
                  </a:ext>
                </a:extLst>
              </p:cNvPr>
              <p:cNvSpPr/>
              <p:nvPr/>
            </p:nvSpPr>
            <p:spPr>
              <a:xfrm>
                <a:off x="2089550" y="7792613"/>
                <a:ext cx="1318552" cy="297241"/>
              </a:xfrm>
              <a:prstGeom prst="rect">
                <a:avLst/>
              </a:prstGeom>
              <a:solidFill>
                <a:srgbClr val="7CB8DF"/>
              </a:solidFill>
              <a:ln w="19050">
                <a:noFill/>
                <a:prstDash val="solid"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84" name="TextBox 1183">
                <a:extLst>
                  <a:ext uri="{FF2B5EF4-FFF2-40B4-BE49-F238E27FC236}">
                    <a16:creationId xmlns:a16="http://schemas.microsoft.com/office/drawing/2014/main" id="{26F9A2DD-4695-817E-F196-B46E4D5D9265}"/>
                  </a:ext>
                </a:extLst>
              </p:cNvPr>
              <p:cNvSpPr txBox="1"/>
              <p:nvPr/>
            </p:nvSpPr>
            <p:spPr>
              <a:xfrm>
                <a:off x="2202545" y="8135682"/>
                <a:ext cx="1131351" cy="692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제휴카드</a:t>
                </a:r>
                <a:endPara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사용</a:t>
                </a:r>
                <a:endPara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86" name="직사각형 1185">
                <a:extLst>
                  <a:ext uri="{FF2B5EF4-FFF2-40B4-BE49-F238E27FC236}">
                    <a16:creationId xmlns:a16="http://schemas.microsoft.com/office/drawing/2014/main" id="{A81192E8-2A32-937D-3267-3E42A4813AF3}"/>
                  </a:ext>
                </a:extLst>
              </p:cNvPr>
              <p:cNvSpPr/>
              <p:nvPr/>
            </p:nvSpPr>
            <p:spPr>
              <a:xfrm>
                <a:off x="4005144" y="6972300"/>
                <a:ext cx="1270780" cy="1114177"/>
              </a:xfrm>
              <a:prstGeom prst="rect">
                <a:avLst/>
              </a:prstGeom>
              <a:solidFill>
                <a:srgbClr val="A6A6A6"/>
              </a:solidFill>
              <a:ln w="19050"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87" name="TextBox 1186">
                <a:extLst>
                  <a:ext uri="{FF2B5EF4-FFF2-40B4-BE49-F238E27FC236}">
                    <a16:creationId xmlns:a16="http://schemas.microsoft.com/office/drawing/2014/main" id="{A511F403-1D44-6F3E-C66C-17651A7CBE4A}"/>
                  </a:ext>
                </a:extLst>
              </p:cNvPr>
              <p:cNvSpPr txBox="1"/>
              <p:nvPr/>
            </p:nvSpPr>
            <p:spPr>
              <a:xfrm>
                <a:off x="4076647" y="8135682"/>
                <a:ext cx="1247664" cy="692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제휴카드</a:t>
                </a:r>
                <a:endPara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미사용</a:t>
                </a:r>
                <a:endPara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1178" name="TextBox 1177">
              <a:extLst>
                <a:ext uri="{FF2B5EF4-FFF2-40B4-BE49-F238E27FC236}">
                  <a16:creationId xmlns:a16="http://schemas.microsoft.com/office/drawing/2014/main" id="{2B1C1D47-6F64-FFFF-D1A1-BF6DF99AB0BA}"/>
                </a:ext>
              </a:extLst>
            </p:cNvPr>
            <p:cNvSpPr txBox="1"/>
            <p:nvPr/>
          </p:nvSpPr>
          <p:spPr>
            <a:xfrm>
              <a:off x="2165463" y="7562551"/>
              <a:ext cx="1127775" cy="507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0.69</a:t>
              </a:r>
              <a:endParaRPr lang="ko-KR" altLang="en-US" sz="1600" b="1" dirty="0"/>
            </a:p>
          </p:txBody>
        </p:sp>
        <p:sp>
          <p:nvSpPr>
            <p:cNvPr id="1180" name="TextBox 1179">
              <a:extLst>
                <a:ext uri="{FF2B5EF4-FFF2-40B4-BE49-F238E27FC236}">
                  <a16:creationId xmlns:a16="http://schemas.microsoft.com/office/drawing/2014/main" id="{E261A47D-10C2-7C7E-66ED-1B92CB20855E}"/>
                </a:ext>
              </a:extLst>
            </p:cNvPr>
            <p:cNvSpPr txBox="1"/>
            <p:nvPr/>
          </p:nvSpPr>
          <p:spPr>
            <a:xfrm>
              <a:off x="4069806" y="6803414"/>
              <a:ext cx="1127775" cy="507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2.34</a:t>
              </a:r>
              <a:endParaRPr lang="ko-KR" altLang="en-US" sz="1600" b="1" dirty="0"/>
            </a:p>
          </p:txBody>
        </p:sp>
      </p:grpSp>
      <p:sp>
        <p:nvSpPr>
          <p:cNvPr id="1190" name="TextBox 22">
            <a:extLst>
              <a:ext uri="{FF2B5EF4-FFF2-40B4-BE49-F238E27FC236}">
                <a16:creationId xmlns:a16="http://schemas.microsoft.com/office/drawing/2014/main" id="{1031066E-3FC2-DD5F-185C-076222093BE8}"/>
              </a:ext>
            </a:extLst>
          </p:cNvPr>
          <p:cNvSpPr txBox="1"/>
          <p:nvPr/>
        </p:nvSpPr>
        <p:spPr>
          <a:xfrm>
            <a:off x="8041389" y="5135617"/>
            <a:ext cx="3492363" cy="307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altLang="ko-KR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H0: </a:t>
            </a:r>
            <a:r>
              <a:rPr lang="ko-KR" altLang="en-US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제휴카드 </a:t>
            </a:r>
            <a:r>
              <a:rPr lang="en-US" altLang="ko-KR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vs.</a:t>
            </a:r>
            <a:r>
              <a:rPr lang="ko-KR" altLang="en-US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기타은행 그룹 간 </a:t>
            </a:r>
            <a:r>
              <a:rPr lang="ko-KR" altLang="en-US" sz="1066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이탈률에는</a:t>
            </a:r>
            <a:r>
              <a:rPr lang="ko-KR" altLang="en-US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차이가 있다</a:t>
            </a:r>
            <a:r>
              <a:rPr lang="en-US" altLang="ko-KR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1" name="TextBox 22">
            <a:extLst>
              <a:ext uri="{FF2B5EF4-FFF2-40B4-BE49-F238E27FC236}">
                <a16:creationId xmlns:a16="http://schemas.microsoft.com/office/drawing/2014/main" id="{F5FE0607-9C22-A14D-42AB-56EBA88C53C7}"/>
              </a:ext>
            </a:extLst>
          </p:cNvPr>
          <p:cNvSpPr txBox="1"/>
          <p:nvPr/>
        </p:nvSpPr>
        <p:spPr>
          <a:xfrm>
            <a:off x="8041389" y="5308603"/>
            <a:ext cx="3492363" cy="307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altLang="ko-KR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H1: </a:t>
            </a:r>
            <a:r>
              <a:rPr lang="ko-KR" altLang="en-US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제휴카드 </a:t>
            </a:r>
            <a:r>
              <a:rPr lang="en-US" altLang="ko-KR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vs.</a:t>
            </a:r>
            <a:r>
              <a:rPr lang="ko-KR" altLang="en-US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기타은행 그룹 간 </a:t>
            </a:r>
            <a:r>
              <a:rPr lang="ko-KR" altLang="en-US" sz="1066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이탈률에는</a:t>
            </a:r>
            <a:r>
              <a:rPr lang="ko-KR" altLang="en-US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차이가 없다</a:t>
            </a:r>
            <a:r>
              <a:rPr lang="en-US" altLang="ko-KR" sz="1066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94" name="그룹 1193">
            <a:extLst>
              <a:ext uri="{FF2B5EF4-FFF2-40B4-BE49-F238E27FC236}">
                <a16:creationId xmlns:a16="http://schemas.microsoft.com/office/drawing/2014/main" id="{4DF542D8-1259-C22A-B14B-4957AF1354ED}"/>
              </a:ext>
            </a:extLst>
          </p:cNvPr>
          <p:cNvGrpSpPr/>
          <p:nvPr/>
        </p:nvGrpSpPr>
        <p:grpSpPr>
          <a:xfrm>
            <a:off x="8039244" y="5664216"/>
            <a:ext cx="3494507" cy="509407"/>
            <a:chOff x="12058858" y="8496300"/>
            <a:chExt cx="5241760" cy="764112"/>
          </a:xfrm>
        </p:grpSpPr>
        <p:sp>
          <p:nvSpPr>
            <p:cNvPr id="1192" name="TextBox 22">
              <a:extLst>
                <a:ext uri="{FF2B5EF4-FFF2-40B4-BE49-F238E27FC236}">
                  <a16:creationId xmlns:a16="http://schemas.microsoft.com/office/drawing/2014/main" id="{08319DB4-6254-49B7-9510-BC48564AD27A}"/>
                </a:ext>
              </a:extLst>
            </p:cNvPr>
            <p:cNvSpPr txBox="1"/>
            <p:nvPr/>
          </p:nvSpPr>
          <p:spPr>
            <a:xfrm>
              <a:off x="12058858" y="8496300"/>
              <a:ext cx="5238543" cy="4608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61"/>
                </a:lnSpc>
              </a:pPr>
              <a:r>
                <a:rPr lang="en-US" altLang="ko-KR" sz="1066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Proportion</a:t>
              </a:r>
              <a:r>
                <a:rPr lang="ko-KR" altLang="en-US" sz="1066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66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z-test</a:t>
              </a:r>
            </a:p>
          </p:txBody>
        </p:sp>
        <p:sp>
          <p:nvSpPr>
            <p:cNvPr id="1193" name="TextBox 22">
              <a:extLst>
                <a:ext uri="{FF2B5EF4-FFF2-40B4-BE49-F238E27FC236}">
                  <a16:creationId xmlns:a16="http://schemas.microsoft.com/office/drawing/2014/main" id="{6BC628A8-4B64-421E-92D5-DB408A8C2F04}"/>
                </a:ext>
              </a:extLst>
            </p:cNvPr>
            <p:cNvSpPr txBox="1"/>
            <p:nvPr/>
          </p:nvSpPr>
          <p:spPr>
            <a:xfrm>
              <a:off x="12062075" y="8799611"/>
              <a:ext cx="5238543" cy="4608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61"/>
                </a:lnSpc>
              </a:pPr>
              <a:r>
                <a:rPr lang="en-US" altLang="ko-KR" sz="1066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p-value 0</a:t>
              </a:r>
            </a:p>
          </p:txBody>
        </p:sp>
      </p:grpSp>
      <p:sp>
        <p:nvSpPr>
          <p:cNvPr id="15" name="TextBox 22">
            <a:extLst>
              <a:ext uri="{FF2B5EF4-FFF2-40B4-BE49-F238E27FC236}">
                <a16:creationId xmlns:a16="http://schemas.microsoft.com/office/drawing/2014/main" id="{B55F4A90-DE4C-C228-40A4-939F8C915A56}"/>
              </a:ext>
            </a:extLst>
          </p:cNvPr>
          <p:cNvSpPr txBox="1"/>
          <p:nvPr/>
        </p:nvSpPr>
        <p:spPr>
          <a:xfrm>
            <a:off x="622445" y="2580606"/>
            <a:ext cx="3492363" cy="215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판매유형 멤버십의</a:t>
            </a:r>
            <a:r>
              <a:rPr lang="ko-KR" altLang="en-US" sz="140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1" b="1" dirty="0" err="1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이탈률이</a:t>
            </a:r>
            <a:r>
              <a:rPr lang="ko-KR" altLang="en-US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1401" b="1" dirty="0">
                <a:solidFill>
                  <a:srgbClr val="000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 높음</a:t>
            </a:r>
            <a:endParaRPr lang="en-US" altLang="ko-KR" sz="1401" b="1" dirty="0">
              <a:solidFill>
                <a:srgbClr val="000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560DAE-A132-1D2A-3B3E-B64E2755CB80}"/>
              </a:ext>
            </a:extLst>
          </p:cNvPr>
          <p:cNvGrpSpPr/>
          <p:nvPr/>
        </p:nvGrpSpPr>
        <p:grpSpPr>
          <a:xfrm>
            <a:off x="1122161" y="2870205"/>
            <a:ext cx="2569871" cy="1355211"/>
            <a:chOff x="1676400" y="6803414"/>
            <a:chExt cx="3854806" cy="203281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1277B5E-038C-44C8-6FF1-1E9B2DC37472}"/>
                </a:ext>
              </a:extLst>
            </p:cNvPr>
            <p:cNvGrpSpPr/>
            <p:nvPr/>
          </p:nvGrpSpPr>
          <p:grpSpPr>
            <a:xfrm>
              <a:off x="1676400" y="7226668"/>
              <a:ext cx="3854806" cy="1609563"/>
              <a:chOff x="1683241" y="6972300"/>
              <a:chExt cx="3854806" cy="160956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7E76C66-5554-92FF-4E74-FAE7C241BC82}"/>
                  </a:ext>
                </a:extLst>
              </p:cNvPr>
              <p:cNvCxnSpPr/>
              <p:nvPr/>
            </p:nvCxnSpPr>
            <p:spPr>
              <a:xfrm>
                <a:off x="1683241" y="8086479"/>
                <a:ext cx="3854806" cy="0"/>
              </a:xfrm>
              <a:prstGeom prst="line">
                <a:avLst/>
              </a:prstGeom>
              <a:ln w="127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23A99B1-F186-FB3E-BC6E-535D06CFD454}"/>
                  </a:ext>
                </a:extLst>
              </p:cNvPr>
              <p:cNvSpPr/>
              <p:nvPr/>
            </p:nvSpPr>
            <p:spPr>
              <a:xfrm>
                <a:off x="2089550" y="7792613"/>
                <a:ext cx="1318552" cy="297241"/>
              </a:xfrm>
              <a:prstGeom prst="rect">
                <a:avLst/>
              </a:prstGeom>
              <a:solidFill>
                <a:srgbClr val="A6A6A6"/>
              </a:solidFill>
              <a:ln w="19050"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BA81BF-4F59-EB7F-2DBA-88CE3966E106}"/>
                  </a:ext>
                </a:extLst>
              </p:cNvPr>
              <p:cNvSpPr txBox="1"/>
              <p:nvPr/>
            </p:nvSpPr>
            <p:spPr>
              <a:xfrm>
                <a:off x="2202545" y="8135682"/>
                <a:ext cx="1131351" cy="446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33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렌탈</a:t>
                </a:r>
                <a:endParaRPr lang="en-US" altLang="ko-KR" sz="1333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2A7495E-6BA1-8AB6-17BB-D23A37DCD7EF}"/>
                  </a:ext>
                </a:extLst>
              </p:cNvPr>
              <p:cNvSpPr/>
              <p:nvPr/>
            </p:nvSpPr>
            <p:spPr>
              <a:xfrm>
                <a:off x="4005144" y="6972300"/>
                <a:ext cx="1270780" cy="1114177"/>
              </a:xfrm>
              <a:prstGeom prst="rect">
                <a:avLst/>
              </a:prstGeom>
              <a:solidFill>
                <a:srgbClr val="7CB8DF"/>
              </a:solidFill>
              <a:ln w="19050">
                <a:noFill/>
                <a:prstDash val="solid"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5B21C5-C856-22A6-D1F5-66474A7B6A97}"/>
                  </a:ext>
                </a:extLst>
              </p:cNvPr>
              <p:cNvSpPr txBox="1"/>
              <p:nvPr/>
            </p:nvSpPr>
            <p:spPr>
              <a:xfrm>
                <a:off x="4076647" y="8135682"/>
                <a:ext cx="1247664" cy="446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33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멤버십</a:t>
                </a:r>
                <a:endParaRPr lang="ko-KR" altLang="en-US" sz="140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CCE261-FC4F-1F02-219A-BB0711CDB8B8}"/>
                </a:ext>
              </a:extLst>
            </p:cNvPr>
            <p:cNvSpPr txBox="1"/>
            <p:nvPr/>
          </p:nvSpPr>
          <p:spPr>
            <a:xfrm>
              <a:off x="2165463" y="7562554"/>
              <a:ext cx="1127775" cy="461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0.77</a:t>
              </a:r>
              <a:endParaRPr lang="ko-KR" altLang="en-US" sz="1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998A03-9698-95C6-8FF5-426CEC7B97E2}"/>
                </a:ext>
              </a:extLst>
            </p:cNvPr>
            <p:cNvSpPr txBox="1"/>
            <p:nvPr/>
          </p:nvSpPr>
          <p:spPr>
            <a:xfrm>
              <a:off x="4069806" y="6803414"/>
              <a:ext cx="1127775" cy="461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12.41</a:t>
              </a:r>
              <a:endParaRPr lang="ko-KR" altLang="en-US" sz="1400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F205CB-CCA2-241B-BB8A-73AA282EAA7E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5.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 결과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2DEA2234-35E7-BF5B-9A1B-A3146E4DCD5B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1CF8CA6-DA4B-414F-F8A1-D83B84E6E103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D9F7B46-E261-A472-DB38-A72EFD9556B6}"/>
              </a:ext>
            </a:extLst>
          </p:cNvPr>
          <p:cNvGrpSpPr/>
          <p:nvPr/>
        </p:nvGrpSpPr>
        <p:grpSpPr>
          <a:xfrm>
            <a:off x="-5238440" y="1296479"/>
            <a:ext cx="5210796" cy="5644894"/>
            <a:chOff x="-5546220" y="2552039"/>
            <a:chExt cx="7816195" cy="846734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4D1317-23C8-2199-6290-9BB731D5F1BB}"/>
                </a:ext>
              </a:extLst>
            </p:cNvPr>
            <p:cNvGrpSpPr/>
            <p:nvPr/>
          </p:nvGrpSpPr>
          <p:grpSpPr>
            <a:xfrm>
              <a:off x="-5546220" y="2552039"/>
              <a:ext cx="7816195" cy="8467340"/>
              <a:chOff x="-4027579" y="1073347"/>
              <a:chExt cx="7816195" cy="846734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AD7AB1-83C5-5A0A-50C9-7FF06A884CC9}"/>
                  </a:ext>
                </a:extLst>
              </p:cNvPr>
              <p:cNvGrpSpPr/>
              <p:nvPr/>
            </p:nvGrpSpPr>
            <p:grpSpPr>
              <a:xfrm>
                <a:off x="-4027579" y="3063508"/>
                <a:ext cx="3860998" cy="6477179"/>
                <a:chOff x="-146977" y="2673708"/>
                <a:chExt cx="3860998" cy="6477179"/>
              </a:xfrm>
              <a:solidFill>
                <a:schemeClr val="bg1"/>
              </a:solidFill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BFC0C0CF-3F28-447D-E894-F148E14E15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46977" y="2673708"/>
                  <a:ext cx="3860998" cy="482624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A085A97F-46FB-7BFC-0FCA-0339313B0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5349" y="6109081"/>
                  <a:ext cx="2133710" cy="3041806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915466E-3386-FF88-7663-7B7C9D1C331F}"/>
                  </a:ext>
                </a:extLst>
              </p:cNvPr>
              <p:cNvGrpSpPr/>
              <p:nvPr/>
            </p:nvGrpSpPr>
            <p:grpSpPr>
              <a:xfrm>
                <a:off x="-3937349" y="1073347"/>
                <a:ext cx="7725965" cy="3318550"/>
                <a:chOff x="8312107" y="4241753"/>
                <a:chExt cx="7725965" cy="3318550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5C6AD4BE-2446-05C2-8D09-4C930284C9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06797" y="4950319"/>
                  <a:ext cx="6331275" cy="2609984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A7EF1035-EE9D-A158-C771-D7BD5105A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2107" y="4241753"/>
                  <a:ext cx="1663786" cy="1803493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B95D5C5-4B9A-17B2-BE68-C0F08065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982129" y="6104945"/>
              <a:ext cx="3180318" cy="4720261"/>
            </a:xfrm>
            <a:prstGeom prst="rect">
              <a:avLst/>
            </a:prstGeom>
          </p:spPr>
        </p:pic>
      </p:grpSp>
      <p:sp>
        <p:nvSpPr>
          <p:cNvPr id="3" name="슬라이드 번호 개체 틀 25">
            <a:extLst>
              <a:ext uri="{FF2B5EF4-FFF2-40B4-BE49-F238E27FC236}">
                <a16:creationId xmlns:a16="http://schemas.microsoft.com/office/drawing/2014/main" id="{5BB15102-AC63-231C-E0F1-A1C42D38AE68}"/>
              </a:ext>
            </a:extLst>
          </p:cNvPr>
          <p:cNvSpPr txBox="1">
            <a:spLocks/>
          </p:cNvSpPr>
          <p:nvPr/>
        </p:nvSpPr>
        <p:spPr>
          <a:xfrm>
            <a:off x="9420337" y="6484815"/>
            <a:ext cx="2743200" cy="449385"/>
          </a:xfrm>
        </p:spPr>
        <p:txBody>
          <a:bodyPr/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859317-4C17-40C5-B820-8CF3527F3AC7}" type="slidenum">
              <a:rPr lang="ko-KR" altLang="en-US"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/>
              <a:t>13</a:t>
            </a:fld>
            <a:r>
              <a:rPr lang="ko-KR" altLang="en-US" sz="1200" dirty="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27</a:t>
            </a:r>
            <a:endParaRPr lang="ko-KR" altLang="en-US" sz="1200" dirty="0">
              <a:solidFill>
                <a:schemeClr val="tx1">
                  <a:tint val="82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24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9CB78-77D2-1CD6-2AE8-CA56248BBABF}"/>
              </a:ext>
            </a:extLst>
          </p:cNvPr>
          <p:cNvGrpSpPr/>
          <p:nvPr/>
        </p:nvGrpSpPr>
        <p:grpSpPr>
          <a:xfrm>
            <a:off x="284874" y="1955801"/>
            <a:ext cx="5658727" cy="4522754"/>
            <a:chOff x="1295855" y="2934764"/>
            <a:chExt cx="7307040" cy="678413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B5E9C98-A2C1-8355-FD04-2AED68D37065}"/>
                </a:ext>
              </a:extLst>
            </p:cNvPr>
            <p:cNvSpPr/>
            <p:nvPr/>
          </p:nvSpPr>
          <p:spPr>
            <a:xfrm>
              <a:off x="1295858" y="2934764"/>
              <a:ext cx="7307037" cy="6784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6DD5069-5230-D066-60BC-F67E50E28E0B}"/>
                </a:ext>
              </a:extLst>
            </p:cNvPr>
            <p:cNvSpPr/>
            <p:nvPr/>
          </p:nvSpPr>
          <p:spPr>
            <a:xfrm>
              <a:off x="1295855" y="2938219"/>
              <a:ext cx="7307040" cy="807914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0532128-3266-C8CB-324A-8455D0412192}"/>
              </a:ext>
            </a:extLst>
          </p:cNvPr>
          <p:cNvSpPr txBox="1"/>
          <p:nvPr/>
        </p:nvSpPr>
        <p:spPr>
          <a:xfrm>
            <a:off x="448927" y="2616209"/>
            <a:ext cx="5281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40~60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대가 고객층 중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76.5%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차지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D967D6-1FAE-1916-C97B-DEE4071301EB}"/>
              </a:ext>
            </a:extLst>
          </p:cNvPr>
          <p:cNvSpPr txBox="1"/>
          <p:nvPr/>
        </p:nvSpPr>
        <p:spPr>
          <a:xfrm>
            <a:off x="4603394" y="4629068"/>
            <a:ext cx="578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89.0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7380F50-A31D-82B3-1647-43B3319151F4}"/>
              </a:ext>
            </a:extLst>
          </p:cNvPr>
          <p:cNvGrpSpPr/>
          <p:nvPr/>
        </p:nvGrpSpPr>
        <p:grpSpPr>
          <a:xfrm>
            <a:off x="6248400" y="1955801"/>
            <a:ext cx="5658727" cy="4522754"/>
            <a:chOff x="1295855" y="2934764"/>
            <a:chExt cx="7307040" cy="678413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AF54006-CC29-2D3B-7E0B-99BC33208EAE}"/>
                </a:ext>
              </a:extLst>
            </p:cNvPr>
            <p:cNvSpPr/>
            <p:nvPr/>
          </p:nvSpPr>
          <p:spPr>
            <a:xfrm>
              <a:off x="1295858" y="2934764"/>
              <a:ext cx="7307037" cy="6784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1E7917D-7F21-76F2-5594-96245615CBE6}"/>
                </a:ext>
              </a:extLst>
            </p:cNvPr>
            <p:cNvSpPr/>
            <p:nvPr/>
          </p:nvSpPr>
          <p:spPr>
            <a:xfrm>
              <a:off x="1295855" y="2938219"/>
              <a:ext cx="7307040" cy="807914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b="1" dirty="0"/>
            </a:p>
          </p:txBody>
        </p:sp>
      </p:grpSp>
      <p:sp>
        <p:nvSpPr>
          <p:cNvPr id="51" name="TextBox 14">
            <a:extLst>
              <a:ext uri="{FF2B5EF4-FFF2-40B4-BE49-F238E27FC236}">
                <a16:creationId xmlns:a16="http://schemas.microsoft.com/office/drawing/2014/main" id="{884A9B89-D3A3-25CF-8F52-64E2A21B28C6}"/>
              </a:ext>
            </a:extLst>
          </p:cNvPr>
          <p:cNvSpPr txBox="1"/>
          <p:nvPr/>
        </p:nvSpPr>
        <p:spPr>
          <a:xfrm>
            <a:off x="877378" y="1987645"/>
            <a:ext cx="4473717" cy="41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연령대별 고객비율</a:t>
            </a:r>
            <a:r>
              <a:rPr lang="ko-KR" altLang="en-US" sz="2667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 </a:t>
            </a:r>
            <a:r>
              <a:rPr lang="en-US" altLang="ko-KR" sz="1067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(</a:t>
            </a:r>
            <a:r>
              <a:rPr lang="ko-KR" altLang="en-US" sz="1067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단위</a:t>
            </a:r>
            <a:r>
              <a:rPr lang="en-US" altLang="ko-KR" sz="1067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: %)</a:t>
            </a:r>
            <a:endParaRPr lang="ko-KR" altLang="en-US" sz="1801" dirty="0"/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CB7E71A2-B23D-CF21-051E-9D183D179997}"/>
              </a:ext>
            </a:extLst>
          </p:cNvPr>
          <p:cNvSpPr txBox="1"/>
          <p:nvPr/>
        </p:nvSpPr>
        <p:spPr>
          <a:xfrm>
            <a:off x="6672031" y="2091807"/>
            <a:ext cx="4811463" cy="277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연령대별 유통경로 선호도</a:t>
            </a:r>
            <a:r>
              <a:rPr lang="en-US" altLang="ko-KR" sz="1067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(</a:t>
            </a:r>
            <a:r>
              <a:rPr lang="ko-KR" altLang="en-US" sz="1067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단위</a:t>
            </a:r>
            <a:r>
              <a:rPr lang="en-US" altLang="ko-KR" sz="1067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:</a:t>
            </a:r>
            <a:r>
              <a:rPr lang="ko-KR" altLang="en-US" sz="1067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대</a:t>
            </a:r>
            <a:r>
              <a:rPr lang="en-US" altLang="ko-KR" sz="1067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)</a:t>
            </a:r>
            <a:endParaRPr lang="en-US" altLang="ko-KR" sz="1801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ldhabi" panose="020F0502020204030204" pitchFamily="2" charset="-78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7A1508E-415F-B026-02A7-C90CCDEEEA97}"/>
              </a:ext>
            </a:extLst>
          </p:cNvPr>
          <p:cNvSpPr txBox="1"/>
          <p:nvPr/>
        </p:nvSpPr>
        <p:spPr>
          <a:xfrm>
            <a:off x="4245357" y="4770445"/>
            <a:ext cx="751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89.0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1EDFE73-25EC-A4E1-01CA-AC9BAF36AEAE}"/>
              </a:ext>
            </a:extLst>
          </p:cNvPr>
          <p:cNvSpPr txBox="1"/>
          <p:nvPr/>
        </p:nvSpPr>
        <p:spPr>
          <a:xfrm>
            <a:off x="667444" y="961599"/>
            <a:ext cx="11365113" cy="744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개인인 경우 주 고객층인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40~60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대에서 형성됨에 따라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확대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" panose="020B0600000101010101" pitchFamily="50" charset="-127"/>
              </a:rPr>
              <a:t>를 위해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40~60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대의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유통경로</a:t>
            </a:r>
            <a:r>
              <a:rPr lang="ko-KR" altLang="en-US" sz="1800" dirty="0">
                <a:ea typeface="나눔스퀘어" panose="020B0600000101010101" pitchFamily="50" charset="-127"/>
              </a:rPr>
              <a:t>인</a:t>
            </a:r>
            <a:r>
              <a:rPr lang="ko-KR" altLang="en-US" sz="1800" b="1" dirty="0">
                <a:solidFill>
                  <a:schemeClr val="tx2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방문판매에 대한 영업전략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" panose="020B0600000101010101" pitchFamily="50" charset="-127"/>
              </a:rPr>
              <a:t>을 강화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필요가 있음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A8B4EE-FA7A-56AC-C422-DDB3993B45CE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5.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 결과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F8E8F55A-F7B9-7260-AFD6-592ECA32C52B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3E80259-474E-968B-8E8B-962DFE13199E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7ED767-8AAA-90F4-741B-72E6A1CFA109}"/>
              </a:ext>
            </a:extLst>
          </p:cNvPr>
          <p:cNvSpPr txBox="1"/>
          <p:nvPr/>
        </p:nvSpPr>
        <p:spPr>
          <a:xfrm>
            <a:off x="1381750" y="4931525"/>
            <a:ext cx="751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99.8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8A46474A-E574-3D25-D70B-0D407D4757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810754"/>
              </p:ext>
            </p:extLst>
          </p:nvPr>
        </p:nvGraphicFramePr>
        <p:xfrm>
          <a:off x="843308" y="3062557"/>
          <a:ext cx="4501949" cy="3254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3270CBA-73C8-1FB9-B15B-1D9E28091992}"/>
              </a:ext>
            </a:extLst>
          </p:cNvPr>
          <p:cNvSpPr txBox="1"/>
          <p:nvPr/>
        </p:nvSpPr>
        <p:spPr>
          <a:xfrm>
            <a:off x="6437099" y="2616209"/>
            <a:ext cx="5281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40~60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대가 고객층은 방문판매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인터넷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마트 순으로 선호</a:t>
            </a:r>
            <a:endParaRPr lang="ko-KR" altLang="en-US" sz="1600" dirty="0"/>
          </a:p>
        </p:txBody>
      </p:sp>
      <p:pic>
        <p:nvPicPr>
          <p:cNvPr id="33" name="그림 32" descr="스크린샷, 직사각형, 사각형, 텍스트이(가) 표시된 사진&#10;&#10;자동 생성된 설명">
            <a:extLst>
              <a:ext uri="{FF2B5EF4-FFF2-40B4-BE49-F238E27FC236}">
                <a16:creationId xmlns:a16="http://schemas.microsoft.com/office/drawing/2014/main" id="{3016875F-5C62-638C-FC1F-4A80E3829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6506" r="13345" b="11082"/>
          <a:stretch/>
        </p:blipFill>
        <p:spPr>
          <a:xfrm>
            <a:off x="7034488" y="2997119"/>
            <a:ext cx="4449006" cy="325128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BB9FCD0-F3E3-59CE-4BC4-C7B9618D16CB}"/>
              </a:ext>
            </a:extLst>
          </p:cNvPr>
          <p:cNvSpPr/>
          <p:nvPr/>
        </p:nvSpPr>
        <p:spPr>
          <a:xfrm>
            <a:off x="7108964" y="4086225"/>
            <a:ext cx="3625711" cy="13239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753B3E-86F7-13CB-684C-01F6045D7446}"/>
              </a:ext>
            </a:extLst>
          </p:cNvPr>
          <p:cNvSpPr/>
          <p:nvPr/>
        </p:nvSpPr>
        <p:spPr>
          <a:xfrm>
            <a:off x="7108964" y="4108457"/>
            <a:ext cx="1204456" cy="13239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D3434C0-5AA2-0A97-57C1-587E7936C666}"/>
              </a:ext>
            </a:extLst>
          </p:cNvPr>
          <p:cNvSpPr/>
          <p:nvPr/>
        </p:nvSpPr>
        <p:spPr>
          <a:xfrm>
            <a:off x="8339466" y="4115381"/>
            <a:ext cx="1204456" cy="13239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07814D-8ABE-1549-D3B7-D13604E813F1}"/>
              </a:ext>
            </a:extLst>
          </p:cNvPr>
          <p:cNvSpPr/>
          <p:nvPr/>
        </p:nvSpPr>
        <p:spPr>
          <a:xfrm>
            <a:off x="9538610" y="4108457"/>
            <a:ext cx="1204456" cy="13239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8C1BA8-1CD1-4D48-6107-0A019ED80B94}"/>
              </a:ext>
            </a:extLst>
          </p:cNvPr>
          <p:cNvSpPr txBox="1"/>
          <p:nvPr/>
        </p:nvSpPr>
        <p:spPr>
          <a:xfrm>
            <a:off x="6949192" y="6199934"/>
            <a:ext cx="1452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" panose="020B0600000101010101" pitchFamily="50" charset="-127"/>
              </a:rPr>
              <a:t>마트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F9B37A-6B6B-AA5C-4767-76BE6C95996F}"/>
              </a:ext>
            </a:extLst>
          </p:cNvPr>
          <p:cNvSpPr txBox="1"/>
          <p:nvPr/>
        </p:nvSpPr>
        <p:spPr>
          <a:xfrm>
            <a:off x="8159819" y="6199934"/>
            <a:ext cx="1452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" panose="020B0600000101010101" pitchFamily="50" charset="-127"/>
              </a:rPr>
              <a:t>방문 판매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AFE9EE-B7A4-A2AF-2D92-996BC996B012}"/>
              </a:ext>
            </a:extLst>
          </p:cNvPr>
          <p:cNvSpPr txBox="1"/>
          <p:nvPr/>
        </p:nvSpPr>
        <p:spPr>
          <a:xfrm>
            <a:off x="9370446" y="6199934"/>
            <a:ext cx="1452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" panose="020B0600000101010101" pitchFamily="50" charset="-127"/>
              </a:rPr>
              <a:t>인터넷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CA6619-2530-2FE8-34F4-FAFB5ADBE75F}"/>
              </a:ext>
            </a:extLst>
          </p:cNvPr>
          <p:cNvSpPr txBox="1"/>
          <p:nvPr/>
        </p:nvSpPr>
        <p:spPr>
          <a:xfrm>
            <a:off x="6399894" y="4115381"/>
            <a:ext cx="634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D5D980-6C64-1060-91C0-06F84A431476}"/>
              </a:ext>
            </a:extLst>
          </p:cNvPr>
          <p:cNvSpPr txBox="1"/>
          <p:nvPr/>
        </p:nvSpPr>
        <p:spPr>
          <a:xfrm>
            <a:off x="6399894" y="4535968"/>
            <a:ext cx="634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C5DE49-C984-49D9-3CE1-85AEA2FC3A63}"/>
              </a:ext>
            </a:extLst>
          </p:cNvPr>
          <p:cNvSpPr txBox="1"/>
          <p:nvPr/>
        </p:nvSpPr>
        <p:spPr>
          <a:xfrm>
            <a:off x="6399894" y="4956555"/>
            <a:ext cx="634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</a:p>
        </p:txBody>
      </p:sp>
      <p:sp>
        <p:nvSpPr>
          <p:cNvPr id="3" name="슬라이드 번호 개체 틀 25">
            <a:extLst>
              <a:ext uri="{FF2B5EF4-FFF2-40B4-BE49-F238E27FC236}">
                <a16:creationId xmlns:a16="http://schemas.microsoft.com/office/drawing/2014/main" id="{7797158A-5F65-89E8-25C4-1FCC23FB9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14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  <p:sp>
        <p:nvSpPr>
          <p:cNvPr id="2" name="TextBox 29">
            <a:extLst>
              <a:ext uri="{FF2B5EF4-FFF2-40B4-BE49-F238E27FC236}">
                <a16:creationId xmlns:a16="http://schemas.microsoft.com/office/drawing/2014/main" id="{DF2EE9D7-3623-D978-4568-C13FE4F7E234}"/>
              </a:ext>
            </a:extLst>
          </p:cNvPr>
          <p:cNvSpPr txBox="1"/>
          <p:nvPr/>
        </p:nvSpPr>
        <p:spPr>
          <a:xfrm>
            <a:off x="2056141" y="4958041"/>
            <a:ext cx="1327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76.5%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1FEC9C3-3A0E-073A-3CE8-56A7F30459A6}"/>
              </a:ext>
            </a:extLst>
          </p:cNvPr>
          <p:cNvSpPr txBox="1"/>
          <p:nvPr/>
        </p:nvSpPr>
        <p:spPr>
          <a:xfrm>
            <a:off x="1067606" y="4520579"/>
            <a:ext cx="751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endParaRPr lang="en-US" altLang="ko-KR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CA75EE5-D8E8-B8D5-1310-E6F4441064C1}"/>
              </a:ext>
            </a:extLst>
          </p:cNvPr>
          <p:cNvSpPr txBox="1"/>
          <p:nvPr/>
        </p:nvSpPr>
        <p:spPr>
          <a:xfrm>
            <a:off x="2036794" y="5739690"/>
            <a:ext cx="751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endParaRPr lang="en-US" altLang="ko-KR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E6484C9-D85B-7587-8E22-D0990BF87BB8}"/>
              </a:ext>
            </a:extLst>
          </p:cNvPr>
          <p:cNvSpPr txBox="1"/>
          <p:nvPr/>
        </p:nvSpPr>
        <p:spPr>
          <a:xfrm>
            <a:off x="3363973" y="4379183"/>
            <a:ext cx="751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endParaRPr lang="en-US" altLang="ko-KR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919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995B956A-033E-13D9-2169-56E8E1D49FEA}"/>
              </a:ext>
            </a:extLst>
          </p:cNvPr>
          <p:cNvSpPr txBox="1"/>
          <p:nvPr/>
        </p:nvSpPr>
        <p:spPr>
          <a:xfrm>
            <a:off x="531882" y="1066800"/>
            <a:ext cx="11263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이탈율이 가장 낮고</a:t>
            </a:r>
            <a:r>
              <a:rPr lang="en-US" alt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신용등급이 높아 신뢰도가 높으며 계약 기간과 </a:t>
            </a:r>
            <a:r>
              <a:rPr lang="ko-KR" altLang="en-US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렌탈</a:t>
            </a:r>
            <a:r>
              <a:rPr lang="ko-KR" altLang="en-US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비용이 높은 고객을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우수고객으로 선정</a:t>
            </a:r>
            <a:endParaRPr lang="ko-KR" altLang="en-US" sz="1850" dirty="0">
              <a:solidFill>
                <a:srgbClr val="78B4DC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EB7A8D-0F72-1E7D-EC31-52EFA411AAC1}"/>
              </a:ext>
            </a:extLst>
          </p:cNvPr>
          <p:cNvSpPr/>
          <p:nvPr/>
        </p:nvSpPr>
        <p:spPr>
          <a:xfrm>
            <a:off x="3563816" y="1919313"/>
            <a:ext cx="8394097" cy="4503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DAB75D-5128-5C77-A856-54B6971184E4}"/>
              </a:ext>
            </a:extLst>
          </p:cNvPr>
          <p:cNvSpPr/>
          <p:nvPr/>
        </p:nvSpPr>
        <p:spPr>
          <a:xfrm>
            <a:off x="3563814" y="1909147"/>
            <a:ext cx="8394101" cy="525864"/>
          </a:xfrm>
          <a:prstGeom prst="rect">
            <a:avLst/>
          </a:prstGeom>
          <a:solidFill>
            <a:srgbClr val="78B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81895-50C4-4B77-FD8E-E3A85820CEFD}"/>
              </a:ext>
            </a:extLst>
          </p:cNvPr>
          <p:cNvSpPr txBox="1"/>
          <p:nvPr/>
        </p:nvSpPr>
        <p:spPr>
          <a:xfrm>
            <a:off x="3915699" y="2005023"/>
            <a:ext cx="740791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군집 특징 분석</a:t>
            </a:r>
            <a:endParaRPr lang="en-US" altLang="ko-KR" sz="1799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7F2C39-4457-76D8-F75E-532314B3721D}"/>
              </a:ext>
            </a:extLst>
          </p:cNvPr>
          <p:cNvSpPr/>
          <p:nvPr/>
        </p:nvSpPr>
        <p:spPr>
          <a:xfrm>
            <a:off x="358891" y="1919313"/>
            <a:ext cx="3115468" cy="4503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F7EC9E-803C-2DD8-7328-EA707EDB0A5D}"/>
              </a:ext>
            </a:extLst>
          </p:cNvPr>
          <p:cNvSpPr/>
          <p:nvPr/>
        </p:nvSpPr>
        <p:spPr>
          <a:xfrm>
            <a:off x="358890" y="1905000"/>
            <a:ext cx="3115470" cy="546622"/>
          </a:xfrm>
          <a:prstGeom prst="rect">
            <a:avLst/>
          </a:prstGeom>
          <a:solidFill>
            <a:srgbClr val="78B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DAD8FBE1-30F2-F27A-35A7-34B1EFA73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675343"/>
              </p:ext>
            </p:extLst>
          </p:nvPr>
        </p:nvGraphicFramePr>
        <p:xfrm>
          <a:off x="612349" y="3194255"/>
          <a:ext cx="2574842" cy="2227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DDA87F9-FB39-0028-E7EF-6A2BF05D4903}"/>
              </a:ext>
            </a:extLst>
          </p:cNvPr>
          <p:cNvSpPr txBox="1"/>
          <p:nvPr/>
        </p:nvSpPr>
        <p:spPr>
          <a:xfrm>
            <a:off x="525047" y="2005023"/>
            <a:ext cx="2749445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실루엣 계수 설정</a:t>
            </a:r>
            <a:endParaRPr lang="en-US" altLang="ko-KR" sz="1799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BB4C951-4734-373C-DEB6-67B85788C93F}"/>
              </a:ext>
            </a:extLst>
          </p:cNvPr>
          <p:cNvSpPr/>
          <p:nvPr/>
        </p:nvSpPr>
        <p:spPr>
          <a:xfrm>
            <a:off x="1350424" y="3462404"/>
            <a:ext cx="375138" cy="375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60D3B20-ED28-49C6-2DC1-BFB6C1CA97C8}"/>
              </a:ext>
            </a:extLst>
          </p:cNvPr>
          <p:cNvGrpSpPr/>
          <p:nvPr/>
        </p:nvGrpSpPr>
        <p:grpSpPr>
          <a:xfrm>
            <a:off x="8479328" y="2530457"/>
            <a:ext cx="660242" cy="593743"/>
            <a:chOff x="6794809" y="1549455"/>
            <a:chExt cx="536447" cy="482416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499D6E3-CCB7-9411-5F7E-856C5158AB9F}"/>
                </a:ext>
              </a:extLst>
            </p:cNvPr>
            <p:cNvSpPr/>
            <p:nvPr/>
          </p:nvSpPr>
          <p:spPr>
            <a:xfrm>
              <a:off x="7037304" y="1549455"/>
              <a:ext cx="51457" cy="77186"/>
            </a:xfrm>
            <a:custGeom>
              <a:avLst/>
              <a:gdLst>
                <a:gd name="connsiteX0" fmla="*/ 51458 w 51457"/>
                <a:gd name="connsiteY0" fmla="*/ 38593 h 77186"/>
                <a:gd name="connsiteX1" fmla="*/ 25729 w 51457"/>
                <a:gd name="connsiteY1" fmla="*/ 0 h 77186"/>
                <a:gd name="connsiteX2" fmla="*/ 0 w 51457"/>
                <a:gd name="connsiteY2" fmla="*/ 38593 h 77186"/>
                <a:gd name="connsiteX3" fmla="*/ 25729 w 51457"/>
                <a:gd name="connsiteY3" fmla="*/ 77187 h 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7" h="77186">
                  <a:moveTo>
                    <a:pt x="51458" y="38593"/>
                  </a:moveTo>
                  <a:lnTo>
                    <a:pt x="25729" y="0"/>
                  </a:lnTo>
                  <a:lnTo>
                    <a:pt x="0" y="38593"/>
                  </a:lnTo>
                  <a:lnTo>
                    <a:pt x="25729" y="77187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7232027-A291-02B2-1E38-567DFB52AF2B}"/>
                </a:ext>
              </a:extLst>
            </p:cNvPr>
            <p:cNvSpPr/>
            <p:nvPr/>
          </p:nvSpPr>
          <p:spPr>
            <a:xfrm>
              <a:off x="6863633" y="1645938"/>
              <a:ext cx="398798" cy="308747"/>
            </a:xfrm>
            <a:custGeom>
              <a:avLst/>
              <a:gdLst>
                <a:gd name="connsiteX0" fmla="*/ 199399 w 398798"/>
                <a:gd name="connsiteY0" fmla="*/ 0 h 308747"/>
                <a:gd name="connsiteX1" fmla="*/ 108061 w 398798"/>
                <a:gd name="connsiteY1" fmla="*/ 153087 h 308747"/>
                <a:gd name="connsiteX2" fmla="*/ 0 w 398798"/>
                <a:gd name="connsiteY2" fmla="*/ 102916 h 308747"/>
                <a:gd name="connsiteX3" fmla="*/ 38593 w 398798"/>
                <a:gd name="connsiteY3" fmla="*/ 270154 h 308747"/>
                <a:gd name="connsiteX4" fmla="*/ 38593 w 398798"/>
                <a:gd name="connsiteY4" fmla="*/ 308747 h 308747"/>
                <a:gd name="connsiteX5" fmla="*/ 360205 w 398798"/>
                <a:gd name="connsiteY5" fmla="*/ 308747 h 308747"/>
                <a:gd name="connsiteX6" fmla="*/ 360205 w 398798"/>
                <a:gd name="connsiteY6" fmla="*/ 270154 h 308747"/>
                <a:gd name="connsiteX7" fmla="*/ 398798 w 398798"/>
                <a:gd name="connsiteY7" fmla="*/ 102916 h 308747"/>
                <a:gd name="connsiteX8" fmla="*/ 290737 w 398798"/>
                <a:gd name="connsiteY8" fmla="*/ 153087 h 30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798" h="308747">
                  <a:moveTo>
                    <a:pt x="199399" y="0"/>
                  </a:moveTo>
                  <a:lnTo>
                    <a:pt x="108061" y="153087"/>
                  </a:lnTo>
                  <a:lnTo>
                    <a:pt x="0" y="102916"/>
                  </a:lnTo>
                  <a:lnTo>
                    <a:pt x="38593" y="270154"/>
                  </a:lnTo>
                  <a:lnTo>
                    <a:pt x="38593" y="308747"/>
                  </a:lnTo>
                  <a:lnTo>
                    <a:pt x="360205" y="308747"/>
                  </a:lnTo>
                  <a:lnTo>
                    <a:pt x="360205" y="270154"/>
                  </a:lnTo>
                  <a:lnTo>
                    <a:pt x="398798" y="102916"/>
                  </a:lnTo>
                  <a:lnTo>
                    <a:pt x="290737" y="153087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5FFBC2F9-82EB-45E6-4723-A934E5214116}"/>
                </a:ext>
              </a:extLst>
            </p:cNvPr>
            <p:cNvSpPr/>
            <p:nvPr/>
          </p:nvSpPr>
          <p:spPr>
            <a:xfrm>
              <a:off x="6902227" y="1980414"/>
              <a:ext cx="321611" cy="51457"/>
            </a:xfrm>
            <a:custGeom>
              <a:avLst/>
              <a:gdLst>
                <a:gd name="connsiteX0" fmla="*/ 0 w 321611"/>
                <a:gd name="connsiteY0" fmla="*/ 0 h 51457"/>
                <a:gd name="connsiteX1" fmla="*/ 321611 w 321611"/>
                <a:gd name="connsiteY1" fmla="*/ 0 h 51457"/>
                <a:gd name="connsiteX2" fmla="*/ 321611 w 321611"/>
                <a:gd name="connsiteY2" fmla="*/ 51458 h 51457"/>
                <a:gd name="connsiteX3" fmla="*/ 0 w 321611"/>
                <a:gd name="connsiteY3" fmla="*/ 51458 h 5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611" h="51457">
                  <a:moveTo>
                    <a:pt x="0" y="0"/>
                  </a:moveTo>
                  <a:lnTo>
                    <a:pt x="321611" y="0"/>
                  </a:lnTo>
                  <a:lnTo>
                    <a:pt x="321611" y="51458"/>
                  </a:lnTo>
                  <a:lnTo>
                    <a:pt x="0" y="51458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F7AC6C2-1199-1613-1B30-006AC99C7923}"/>
                </a:ext>
              </a:extLst>
            </p:cNvPr>
            <p:cNvSpPr/>
            <p:nvPr/>
          </p:nvSpPr>
          <p:spPr>
            <a:xfrm>
              <a:off x="6794809" y="1680029"/>
              <a:ext cx="54030" cy="54030"/>
            </a:xfrm>
            <a:custGeom>
              <a:avLst/>
              <a:gdLst>
                <a:gd name="connsiteX0" fmla="*/ 0 w 54030"/>
                <a:gd name="connsiteY0" fmla="*/ 0 h 54030"/>
                <a:gd name="connsiteX1" fmla="*/ 9005 w 54030"/>
                <a:gd name="connsiteY1" fmla="*/ 45026 h 54030"/>
                <a:gd name="connsiteX2" fmla="*/ 54031 w 54030"/>
                <a:gd name="connsiteY2" fmla="*/ 54031 h 54030"/>
                <a:gd name="connsiteX3" fmla="*/ 45026 w 54030"/>
                <a:gd name="connsiteY3" fmla="*/ 9005 h 5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30" h="54030">
                  <a:moveTo>
                    <a:pt x="0" y="0"/>
                  </a:moveTo>
                  <a:lnTo>
                    <a:pt x="9005" y="45026"/>
                  </a:lnTo>
                  <a:lnTo>
                    <a:pt x="54031" y="54031"/>
                  </a:lnTo>
                  <a:lnTo>
                    <a:pt x="45026" y="9005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D3BE8E3-55E5-6A48-E79D-00A9106508E0}"/>
                </a:ext>
              </a:extLst>
            </p:cNvPr>
            <p:cNvSpPr/>
            <p:nvPr/>
          </p:nvSpPr>
          <p:spPr>
            <a:xfrm>
              <a:off x="7277226" y="1680029"/>
              <a:ext cx="54030" cy="54030"/>
            </a:xfrm>
            <a:custGeom>
              <a:avLst/>
              <a:gdLst>
                <a:gd name="connsiteX0" fmla="*/ 9005 w 54030"/>
                <a:gd name="connsiteY0" fmla="*/ 9005 h 54030"/>
                <a:gd name="connsiteX1" fmla="*/ 0 w 54030"/>
                <a:gd name="connsiteY1" fmla="*/ 54031 h 54030"/>
                <a:gd name="connsiteX2" fmla="*/ 45026 w 54030"/>
                <a:gd name="connsiteY2" fmla="*/ 45026 h 54030"/>
                <a:gd name="connsiteX3" fmla="*/ 54031 w 54030"/>
                <a:gd name="connsiteY3" fmla="*/ 0 h 5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30" h="54030">
                  <a:moveTo>
                    <a:pt x="9005" y="9005"/>
                  </a:moveTo>
                  <a:lnTo>
                    <a:pt x="0" y="54031"/>
                  </a:lnTo>
                  <a:lnTo>
                    <a:pt x="45026" y="45026"/>
                  </a:lnTo>
                  <a:lnTo>
                    <a:pt x="54031" y="0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33E5319-5E22-3D26-7D06-F532DC2CDED4}"/>
              </a:ext>
            </a:extLst>
          </p:cNvPr>
          <p:cNvSpPr txBox="1"/>
          <p:nvPr/>
        </p:nvSpPr>
        <p:spPr>
          <a:xfrm>
            <a:off x="1182175" y="2755955"/>
            <a:ext cx="1719145" cy="357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실루엣</a:t>
            </a:r>
            <a:r>
              <a:rPr lang="en-US" altLang="ko-KR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A71BCE-0CFD-A973-BEF1-CBFDC56915FC}"/>
              </a:ext>
            </a:extLst>
          </p:cNvPr>
          <p:cNvGrpSpPr/>
          <p:nvPr/>
        </p:nvGrpSpPr>
        <p:grpSpPr>
          <a:xfrm>
            <a:off x="3727339" y="3200400"/>
            <a:ext cx="8114847" cy="2564307"/>
            <a:chOff x="3727339" y="2999328"/>
            <a:chExt cx="8114847" cy="256430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7640F0-2188-98E1-6584-1610BDC72689}"/>
                </a:ext>
              </a:extLst>
            </p:cNvPr>
            <p:cNvSpPr txBox="1"/>
            <p:nvPr/>
          </p:nvSpPr>
          <p:spPr>
            <a:xfrm>
              <a:off x="3851139" y="2999328"/>
              <a:ext cx="1719145" cy="357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23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위험 고객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E193FE-1143-887B-618D-43F5864DE228}"/>
                </a:ext>
              </a:extLst>
            </p:cNvPr>
            <p:cNvSpPr txBox="1"/>
            <p:nvPr/>
          </p:nvSpPr>
          <p:spPr>
            <a:xfrm>
              <a:off x="5900509" y="2999328"/>
              <a:ext cx="1719145" cy="357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23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평범 고객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377C2BC-35E9-6347-0BB9-AA2F9E505CED}"/>
                </a:ext>
              </a:extLst>
            </p:cNvPr>
            <p:cNvSpPr txBox="1"/>
            <p:nvPr/>
          </p:nvSpPr>
          <p:spPr>
            <a:xfrm>
              <a:off x="7949878" y="2999328"/>
              <a:ext cx="1719145" cy="357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23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우수 고객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A3E5D6-B011-0E55-3135-1D419879D528}"/>
                </a:ext>
              </a:extLst>
            </p:cNvPr>
            <p:cNvSpPr txBox="1"/>
            <p:nvPr/>
          </p:nvSpPr>
          <p:spPr>
            <a:xfrm>
              <a:off x="9999248" y="2999328"/>
              <a:ext cx="1719145" cy="357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723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</a:t>
              </a:r>
              <a:r>
                <a:rPr lang="ko-KR" altLang="en-US" sz="1723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고객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8570D0-BB96-78DD-F1B1-07468B3A16BE}"/>
                </a:ext>
              </a:extLst>
            </p:cNvPr>
            <p:cNvSpPr/>
            <p:nvPr/>
          </p:nvSpPr>
          <p:spPr>
            <a:xfrm>
              <a:off x="5794509" y="3462404"/>
              <a:ext cx="1944361" cy="2101231"/>
            </a:xfrm>
            <a:prstGeom prst="rect">
              <a:avLst/>
            </a:prstGeom>
            <a:solidFill>
              <a:srgbClr val="F0F2F7"/>
            </a:solidFill>
            <a:ln>
              <a:solidFill>
                <a:srgbClr val="78B4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3D9E786-A12F-48D0-16F5-DEF72B3E21AA}"/>
                </a:ext>
              </a:extLst>
            </p:cNvPr>
            <p:cNvSpPr/>
            <p:nvPr/>
          </p:nvSpPr>
          <p:spPr>
            <a:xfrm>
              <a:off x="3731508" y="3462404"/>
              <a:ext cx="1944361" cy="2101231"/>
            </a:xfrm>
            <a:prstGeom prst="rect">
              <a:avLst/>
            </a:prstGeom>
            <a:solidFill>
              <a:srgbClr val="F0F2F7"/>
            </a:solidFill>
            <a:ln>
              <a:solidFill>
                <a:srgbClr val="78B4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22">
              <a:extLst>
                <a:ext uri="{FF2B5EF4-FFF2-40B4-BE49-F238E27FC236}">
                  <a16:creationId xmlns:a16="http://schemas.microsoft.com/office/drawing/2014/main" id="{E00583F2-C21F-A507-9332-D54284BB5819}"/>
                </a:ext>
              </a:extLst>
            </p:cNvPr>
            <p:cNvSpPr txBox="1"/>
            <p:nvPr/>
          </p:nvSpPr>
          <p:spPr>
            <a:xfrm>
              <a:off x="3727339" y="3911841"/>
              <a:ext cx="1969477" cy="1035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61"/>
                </a:lnSpc>
              </a:pPr>
              <a:r>
                <a:rPr lang="en-US" altLang="ko-KR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100% 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멤버십 가입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계약기간 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 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ko-KR" altLang="en-US" sz="1354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렌탈비용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↓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이탈률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13.06%</a:t>
              </a:r>
            </a:p>
          </p:txBody>
        </p:sp>
        <p:sp>
          <p:nvSpPr>
            <p:cNvPr id="65" name="TextBox 22">
              <a:extLst>
                <a:ext uri="{FF2B5EF4-FFF2-40B4-BE49-F238E27FC236}">
                  <a16:creationId xmlns:a16="http://schemas.microsoft.com/office/drawing/2014/main" id="{7F0B9FE3-4FFA-327B-826B-91AA4DCD8866}"/>
                </a:ext>
              </a:extLst>
            </p:cNvPr>
            <p:cNvSpPr txBox="1"/>
            <p:nvPr/>
          </p:nvSpPr>
          <p:spPr>
            <a:xfrm>
              <a:off x="5781952" y="3890404"/>
              <a:ext cx="1969477" cy="1035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61"/>
                </a:lnSpc>
              </a:pPr>
              <a:r>
                <a:rPr lang="en-US" altLang="ko-KR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100% </a:t>
              </a:r>
              <a:r>
                <a:rPr lang="ko-KR" altLang="en-US" sz="1354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가입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계약기간 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 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ko-KR" altLang="en-US" sz="1354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렌탈비용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↑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이탈률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1.04%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5BEC45-7412-3F9C-F7BF-E5AFBD492329}"/>
                </a:ext>
              </a:extLst>
            </p:cNvPr>
            <p:cNvSpPr/>
            <p:nvPr/>
          </p:nvSpPr>
          <p:spPr>
            <a:xfrm>
              <a:off x="7836563" y="3462404"/>
              <a:ext cx="1944361" cy="2101231"/>
            </a:xfrm>
            <a:prstGeom prst="rect">
              <a:avLst/>
            </a:prstGeom>
            <a:solidFill>
              <a:srgbClr val="F0F2F7"/>
            </a:solidFill>
            <a:ln>
              <a:solidFill>
                <a:srgbClr val="78B4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22">
              <a:extLst>
                <a:ext uri="{FF2B5EF4-FFF2-40B4-BE49-F238E27FC236}">
                  <a16:creationId xmlns:a16="http://schemas.microsoft.com/office/drawing/2014/main" id="{D535BE6A-17E6-7DDA-0EBB-921E63E9EF98}"/>
                </a:ext>
              </a:extLst>
            </p:cNvPr>
            <p:cNvSpPr txBox="1"/>
            <p:nvPr/>
          </p:nvSpPr>
          <p:spPr>
            <a:xfrm>
              <a:off x="7844000" y="3579057"/>
              <a:ext cx="1969477" cy="1753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61"/>
                </a:lnSpc>
              </a:pPr>
              <a:r>
                <a:rPr lang="en-US" altLang="ko-KR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100% </a:t>
              </a:r>
              <a:r>
                <a:rPr lang="ko-KR" altLang="en-US" sz="1354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가입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계약기간 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 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ko-KR" altLang="en-US" sz="1354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렌탈비용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↑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1"/>
                </a:lnSpc>
              </a:pPr>
              <a:r>
                <a:rPr lang="ko-KR" altLang="en-US" sz="1600" dirty="0" err="1">
                  <a:solidFill>
                    <a:srgbClr val="78B4DC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이탈률</a:t>
              </a:r>
              <a:r>
                <a:rPr lang="ko-KR" altLang="en-US" sz="1600" dirty="0">
                  <a:solidFill>
                    <a:srgbClr val="78B4DC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rgbClr val="78B4DC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0.56%</a:t>
              </a: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높은 신용등급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카드 사용 많음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622A9E-3729-B520-63F5-3D8F2F058940}"/>
                </a:ext>
              </a:extLst>
            </p:cNvPr>
            <p:cNvSpPr/>
            <p:nvPr/>
          </p:nvSpPr>
          <p:spPr>
            <a:xfrm>
              <a:off x="9885266" y="3462404"/>
              <a:ext cx="1944361" cy="2101231"/>
            </a:xfrm>
            <a:prstGeom prst="rect">
              <a:avLst/>
            </a:prstGeom>
            <a:solidFill>
              <a:srgbClr val="F0F2F7"/>
            </a:solidFill>
            <a:ln>
              <a:solidFill>
                <a:srgbClr val="78B4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22">
              <a:extLst>
                <a:ext uri="{FF2B5EF4-FFF2-40B4-BE49-F238E27FC236}">
                  <a16:creationId xmlns:a16="http://schemas.microsoft.com/office/drawing/2014/main" id="{E5D14B4F-5F8D-FED0-0E28-F9EF7FF2A684}"/>
                </a:ext>
              </a:extLst>
            </p:cNvPr>
            <p:cNvSpPr txBox="1"/>
            <p:nvPr/>
          </p:nvSpPr>
          <p:spPr>
            <a:xfrm>
              <a:off x="9872709" y="3717614"/>
              <a:ext cx="1969477" cy="1394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61"/>
                </a:lnSpc>
              </a:pPr>
              <a:r>
                <a:rPr lang="ko-KR" altLang="en-US" sz="1354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가입 비중 높음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계약유형</a:t>
              </a:r>
              <a:r>
                <a:rPr lang="en-US" altLang="ko-KR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유통경로 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이탈률</a:t>
              </a: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0.87%</a:t>
              </a:r>
            </a:p>
            <a:p>
              <a:pPr algn="ctr">
                <a:lnSpc>
                  <a:spcPts val="2761"/>
                </a:lnSpc>
              </a:pPr>
              <a:r>
                <a:rPr lang="ko-KR" altLang="en-US" sz="1354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낮은 신용등급</a:t>
              </a:r>
              <a:endParaRPr lang="en-US" altLang="ko-KR" sz="1354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892AD5-D676-1F33-3B39-CF7050DD1D03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5.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 결과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E03098F1-55B1-FCF8-594C-CC5F92DF1531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349A713-DC66-093B-8FEA-414FC8685F36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96C52BCB-8496-F12A-B51C-0871E695A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15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8057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7F2C39-4457-76D8-F75E-532314B3721D}"/>
              </a:ext>
            </a:extLst>
          </p:cNvPr>
          <p:cNvSpPr/>
          <p:nvPr/>
        </p:nvSpPr>
        <p:spPr>
          <a:xfrm>
            <a:off x="254021" y="1253918"/>
            <a:ext cx="5305626" cy="48420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F7EC9E-803C-2DD8-7328-EA707EDB0A5D}"/>
              </a:ext>
            </a:extLst>
          </p:cNvPr>
          <p:cNvSpPr/>
          <p:nvPr/>
        </p:nvSpPr>
        <p:spPr>
          <a:xfrm>
            <a:off x="254022" y="1209128"/>
            <a:ext cx="5305628" cy="542650"/>
          </a:xfrm>
          <a:prstGeom prst="rect">
            <a:avLst/>
          </a:prstGeom>
          <a:solidFill>
            <a:srgbClr val="78B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A87F9-FB39-0028-E7EF-6A2BF05D4903}"/>
              </a:ext>
            </a:extLst>
          </p:cNvPr>
          <p:cNvSpPr txBox="1"/>
          <p:nvPr/>
        </p:nvSpPr>
        <p:spPr>
          <a:xfrm>
            <a:off x="518475" y="1295400"/>
            <a:ext cx="4776718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우수고객 예측 모델 개발</a:t>
            </a:r>
            <a:endParaRPr lang="en-US" altLang="ko-KR" sz="1799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D2B576F-F793-B5C2-CE54-BFE9B28ADC8C}"/>
              </a:ext>
            </a:extLst>
          </p:cNvPr>
          <p:cNvGrpSpPr/>
          <p:nvPr/>
        </p:nvGrpSpPr>
        <p:grpSpPr>
          <a:xfrm>
            <a:off x="355306" y="2436903"/>
            <a:ext cx="5029200" cy="3342325"/>
            <a:chOff x="235791" y="3200400"/>
            <a:chExt cx="4086225" cy="2865688"/>
          </a:xfrm>
        </p:grpSpPr>
        <p:graphicFrame>
          <p:nvGraphicFramePr>
            <p:cNvPr id="104" name="차트 103">
              <a:extLst>
                <a:ext uri="{FF2B5EF4-FFF2-40B4-BE49-F238E27FC236}">
                  <a16:creationId xmlns:a16="http://schemas.microsoft.com/office/drawing/2014/main" id="{296EAEF5-D69B-D3CF-A59B-E2FD94AA9CA8}"/>
                </a:ext>
              </a:extLst>
            </p:cNvPr>
            <p:cNvGraphicFramePr/>
            <p:nvPr/>
          </p:nvGraphicFramePr>
          <p:xfrm>
            <a:off x="235791" y="3200400"/>
            <a:ext cx="4086225" cy="2865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FC97CB2-2DA6-11C1-961D-4797C88C0FC1}"/>
                </a:ext>
              </a:extLst>
            </p:cNvPr>
            <p:cNvSpPr/>
            <p:nvPr/>
          </p:nvSpPr>
          <p:spPr>
            <a:xfrm>
              <a:off x="999618" y="3474273"/>
              <a:ext cx="804863" cy="253674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56C5D143-805C-38B2-E4A5-7B2BC8E6C908}"/>
              </a:ext>
            </a:extLst>
          </p:cNvPr>
          <p:cNvSpPr txBox="1"/>
          <p:nvPr/>
        </p:nvSpPr>
        <p:spPr>
          <a:xfrm>
            <a:off x="249255" y="1879093"/>
            <a:ext cx="5587882" cy="62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23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CatBoost</a:t>
            </a:r>
            <a:r>
              <a:rPr lang="ko-KR" altLang="en-US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F1 Score</a:t>
            </a:r>
            <a:r>
              <a:rPr lang="ko-KR" altLang="en-US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제일 높아 </a:t>
            </a:r>
            <a:endParaRPr lang="en-US" altLang="ko-KR" sz="172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모델로 선정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7ADAF5F-2E9F-1465-5DC5-9293A2797175}"/>
              </a:ext>
            </a:extLst>
          </p:cNvPr>
          <p:cNvSpPr/>
          <p:nvPr/>
        </p:nvSpPr>
        <p:spPr>
          <a:xfrm>
            <a:off x="5814646" y="1209129"/>
            <a:ext cx="6011867" cy="48832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4FA1DC9-F6FD-E620-A210-7C36DDC07599}"/>
              </a:ext>
            </a:extLst>
          </p:cNvPr>
          <p:cNvSpPr/>
          <p:nvPr/>
        </p:nvSpPr>
        <p:spPr>
          <a:xfrm>
            <a:off x="5814646" y="1209127"/>
            <a:ext cx="6011867" cy="538474"/>
          </a:xfrm>
          <a:prstGeom prst="rect">
            <a:avLst/>
          </a:prstGeom>
          <a:solidFill>
            <a:srgbClr val="78B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EE885C-A260-125D-97FB-E64F24DB2087}"/>
              </a:ext>
            </a:extLst>
          </p:cNvPr>
          <p:cNvSpPr txBox="1"/>
          <p:nvPr/>
        </p:nvSpPr>
        <p:spPr>
          <a:xfrm>
            <a:off x="5645531" y="1309091"/>
            <a:ext cx="6377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5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모델 활용한 잠재 우수 고객에</a:t>
            </a:r>
            <a:r>
              <a:rPr lang="en-US" altLang="ko-KR" sz="175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5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프로모션 혜택 적용</a:t>
            </a:r>
            <a:endParaRPr lang="en-US" altLang="ko-KR" sz="1750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E4BDC9A-426A-6662-B4DD-B9B8253C358B}"/>
              </a:ext>
            </a:extLst>
          </p:cNvPr>
          <p:cNvSpPr txBox="1"/>
          <p:nvPr/>
        </p:nvSpPr>
        <p:spPr>
          <a:xfrm>
            <a:off x="5725672" y="2079433"/>
            <a:ext cx="6217073" cy="357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모델을 활용하여 고객 가입 시</a:t>
            </a:r>
            <a:r>
              <a:rPr lang="en-US" altLang="ko-KR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72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고객이 우수고객 가능성 예측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0D01BE3-CF04-0F72-BE75-7CA4FDD6AB1F}"/>
              </a:ext>
            </a:extLst>
          </p:cNvPr>
          <p:cNvSpPr/>
          <p:nvPr/>
        </p:nvSpPr>
        <p:spPr>
          <a:xfrm>
            <a:off x="7375875" y="2928174"/>
            <a:ext cx="4282726" cy="2573441"/>
          </a:xfrm>
          <a:prstGeom prst="rect">
            <a:avLst/>
          </a:prstGeom>
          <a:gradFill flip="none" rotWithShape="1">
            <a:gsLst>
              <a:gs pos="0">
                <a:srgbClr val="F0F2F7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이등변 삼각형 171">
            <a:extLst>
              <a:ext uri="{FF2B5EF4-FFF2-40B4-BE49-F238E27FC236}">
                <a16:creationId xmlns:a16="http://schemas.microsoft.com/office/drawing/2014/main" id="{EC67D3B6-5749-9988-8778-2A57A7E5195B}"/>
              </a:ext>
            </a:extLst>
          </p:cNvPr>
          <p:cNvSpPr/>
          <p:nvPr/>
        </p:nvSpPr>
        <p:spPr>
          <a:xfrm rot="16200000">
            <a:off x="5446606" y="3577570"/>
            <a:ext cx="2573442" cy="1274649"/>
          </a:xfrm>
          <a:prstGeom prst="triangle">
            <a:avLst/>
          </a:prstGeom>
          <a:solidFill>
            <a:srgbClr val="F0F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F8C16F8E-EE6D-D894-3F1D-49C590209A42}"/>
              </a:ext>
            </a:extLst>
          </p:cNvPr>
          <p:cNvGrpSpPr/>
          <p:nvPr/>
        </p:nvGrpSpPr>
        <p:grpSpPr>
          <a:xfrm>
            <a:off x="5485791" y="3768033"/>
            <a:ext cx="1684898" cy="993185"/>
            <a:chOff x="5028582" y="2026047"/>
            <a:chExt cx="1396805" cy="8018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80259AC-334A-9317-1CBA-121867C73799}"/>
                </a:ext>
              </a:extLst>
            </p:cNvPr>
            <p:cNvSpPr txBox="1"/>
            <p:nvPr/>
          </p:nvSpPr>
          <p:spPr>
            <a:xfrm>
              <a:off x="5028582" y="2537434"/>
              <a:ext cx="1396805" cy="290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23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우수 고객</a:t>
              </a:r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D7C3340-75D1-6761-5837-3A6567793E36}"/>
                </a:ext>
              </a:extLst>
            </p:cNvPr>
            <p:cNvGrpSpPr/>
            <p:nvPr/>
          </p:nvGrpSpPr>
          <p:grpSpPr>
            <a:xfrm>
              <a:off x="5458759" y="2026047"/>
              <a:ext cx="536447" cy="482416"/>
              <a:chOff x="6794809" y="1549455"/>
              <a:chExt cx="536447" cy="482416"/>
            </a:xfrm>
          </p:grpSpPr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343E195C-412B-4CB6-B555-73545FD047B7}"/>
                  </a:ext>
                </a:extLst>
              </p:cNvPr>
              <p:cNvSpPr/>
              <p:nvPr/>
            </p:nvSpPr>
            <p:spPr>
              <a:xfrm>
                <a:off x="7037304" y="1549455"/>
                <a:ext cx="51457" cy="77186"/>
              </a:xfrm>
              <a:custGeom>
                <a:avLst/>
                <a:gdLst>
                  <a:gd name="connsiteX0" fmla="*/ 51458 w 51457"/>
                  <a:gd name="connsiteY0" fmla="*/ 38593 h 77186"/>
                  <a:gd name="connsiteX1" fmla="*/ 25729 w 51457"/>
                  <a:gd name="connsiteY1" fmla="*/ 0 h 77186"/>
                  <a:gd name="connsiteX2" fmla="*/ 0 w 51457"/>
                  <a:gd name="connsiteY2" fmla="*/ 38593 h 77186"/>
                  <a:gd name="connsiteX3" fmla="*/ 25729 w 51457"/>
                  <a:gd name="connsiteY3" fmla="*/ 77187 h 7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457" h="77186">
                    <a:moveTo>
                      <a:pt x="51458" y="38593"/>
                    </a:moveTo>
                    <a:lnTo>
                      <a:pt x="25729" y="0"/>
                    </a:lnTo>
                    <a:lnTo>
                      <a:pt x="0" y="38593"/>
                    </a:lnTo>
                    <a:lnTo>
                      <a:pt x="25729" y="77187"/>
                    </a:lnTo>
                    <a:close/>
                  </a:path>
                </a:pathLst>
              </a:custGeom>
              <a:solidFill>
                <a:srgbClr val="FFC000"/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30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190B47ED-C963-A44A-3B2A-9452D962F70C}"/>
                  </a:ext>
                </a:extLst>
              </p:cNvPr>
              <p:cNvSpPr/>
              <p:nvPr/>
            </p:nvSpPr>
            <p:spPr>
              <a:xfrm>
                <a:off x="6863633" y="1645938"/>
                <a:ext cx="398798" cy="308747"/>
              </a:xfrm>
              <a:custGeom>
                <a:avLst/>
                <a:gdLst>
                  <a:gd name="connsiteX0" fmla="*/ 199399 w 398798"/>
                  <a:gd name="connsiteY0" fmla="*/ 0 h 308747"/>
                  <a:gd name="connsiteX1" fmla="*/ 108061 w 398798"/>
                  <a:gd name="connsiteY1" fmla="*/ 153087 h 308747"/>
                  <a:gd name="connsiteX2" fmla="*/ 0 w 398798"/>
                  <a:gd name="connsiteY2" fmla="*/ 102916 h 308747"/>
                  <a:gd name="connsiteX3" fmla="*/ 38593 w 398798"/>
                  <a:gd name="connsiteY3" fmla="*/ 270154 h 308747"/>
                  <a:gd name="connsiteX4" fmla="*/ 38593 w 398798"/>
                  <a:gd name="connsiteY4" fmla="*/ 308747 h 308747"/>
                  <a:gd name="connsiteX5" fmla="*/ 360205 w 398798"/>
                  <a:gd name="connsiteY5" fmla="*/ 308747 h 308747"/>
                  <a:gd name="connsiteX6" fmla="*/ 360205 w 398798"/>
                  <a:gd name="connsiteY6" fmla="*/ 270154 h 308747"/>
                  <a:gd name="connsiteX7" fmla="*/ 398798 w 398798"/>
                  <a:gd name="connsiteY7" fmla="*/ 102916 h 308747"/>
                  <a:gd name="connsiteX8" fmla="*/ 290737 w 398798"/>
                  <a:gd name="connsiteY8" fmla="*/ 153087 h 30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798" h="308747">
                    <a:moveTo>
                      <a:pt x="199399" y="0"/>
                    </a:moveTo>
                    <a:lnTo>
                      <a:pt x="108061" y="153087"/>
                    </a:lnTo>
                    <a:lnTo>
                      <a:pt x="0" y="102916"/>
                    </a:lnTo>
                    <a:lnTo>
                      <a:pt x="38593" y="270154"/>
                    </a:lnTo>
                    <a:lnTo>
                      <a:pt x="38593" y="308747"/>
                    </a:lnTo>
                    <a:lnTo>
                      <a:pt x="360205" y="308747"/>
                    </a:lnTo>
                    <a:lnTo>
                      <a:pt x="360205" y="270154"/>
                    </a:lnTo>
                    <a:lnTo>
                      <a:pt x="398798" y="102916"/>
                    </a:lnTo>
                    <a:lnTo>
                      <a:pt x="290737" y="153087"/>
                    </a:lnTo>
                    <a:close/>
                  </a:path>
                </a:pathLst>
              </a:custGeom>
              <a:solidFill>
                <a:srgbClr val="FFC000"/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30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B4BAFD7C-519C-666A-CEC8-205363D0E37B}"/>
                  </a:ext>
                </a:extLst>
              </p:cNvPr>
              <p:cNvSpPr/>
              <p:nvPr/>
            </p:nvSpPr>
            <p:spPr>
              <a:xfrm>
                <a:off x="6902227" y="1980414"/>
                <a:ext cx="321611" cy="51457"/>
              </a:xfrm>
              <a:custGeom>
                <a:avLst/>
                <a:gdLst>
                  <a:gd name="connsiteX0" fmla="*/ 0 w 321611"/>
                  <a:gd name="connsiteY0" fmla="*/ 0 h 51457"/>
                  <a:gd name="connsiteX1" fmla="*/ 321611 w 321611"/>
                  <a:gd name="connsiteY1" fmla="*/ 0 h 51457"/>
                  <a:gd name="connsiteX2" fmla="*/ 321611 w 321611"/>
                  <a:gd name="connsiteY2" fmla="*/ 51458 h 51457"/>
                  <a:gd name="connsiteX3" fmla="*/ 0 w 321611"/>
                  <a:gd name="connsiteY3" fmla="*/ 51458 h 5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611" h="51457">
                    <a:moveTo>
                      <a:pt x="0" y="0"/>
                    </a:moveTo>
                    <a:lnTo>
                      <a:pt x="321611" y="0"/>
                    </a:lnTo>
                    <a:lnTo>
                      <a:pt x="321611" y="51458"/>
                    </a:lnTo>
                    <a:lnTo>
                      <a:pt x="0" y="51458"/>
                    </a:lnTo>
                    <a:close/>
                  </a:path>
                </a:pathLst>
              </a:custGeom>
              <a:solidFill>
                <a:srgbClr val="FFC000"/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30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27EBF654-A30B-886B-CB6C-F3DCC3BE92FD}"/>
                  </a:ext>
                </a:extLst>
              </p:cNvPr>
              <p:cNvSpPr/>
              <p:nvPr/>
            </p:nvSpPr>
            <p:spPr>
              <a:xfrm>
                <a:off x="6794809" y="1680029"/>
                <a:ext cx="54030" cy="54030"/>
              </a:xfrm>
              <a:custGeom>
                <a:avLst/>
                <a:gdLst>
                  <a:gd name="connsiteX0" fmla="*/ 0 w 54030"/>
                  <a:gd name="connsiteY0" fmla="*/ 0 h 54030"/>
                  <a:gd name="connsiteX1" fmla="*/ 9005 w 54030"/>
                  <a:gd name="connsiteY1" fmla="*/ 45026 h 54030"/>
                  <a:gd name="connsiteX2" fmla="*/ 54031 w 54030"/>
                  <a:gd name="connsiteY2" fmla="*/ 54031 h 54030"/>
                  <a:gd name="connsiteX3" fmla="*/ 45026 w 54030"/>
                  <a:gd name="connsiteY3" fmla="*/ 9005 h 5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30" h="54030">
                    <a:moveTo>
                      <a:pt x="0" y="0"/>
                    </a:moveTo>
                    <a:lnTo>
                      <a:pt x="9005" y="45026"/>
                    </a:lnTo>
                    <a:lnTo>
                      <a:pt x="54031" y="54031"/>
                    </a:lnTo>
                    <a:lnTo>
                      <a:pt x="45026" y="9005"/>
                    </a:lnTo>
                    <a:close/>
                  </a:path>
                </a:pathLst>
              </a:custGeom>
              <a:solidFill>
                <a:srgbClr val="FFC000"/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30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2109898E-9CF4-3E7F-A9D5-56370C744B1E}"/>
                  </a:ext>
                </a:extLst>
              </p:cNvPr>
              <p:cNvSpPr/>
              <p:nvPr/>
            </p:nvSpPr>
            <p:spPr>
              <a:xfrm>
                <a:off x="7277226" y="1680029"/>
                <a:ext cx="54030" cy="54030"/>
              </a:xfrm>
              <a:custGeom>
                <a:avLst/>
                <a:gdLst>
                  <a:gd name="connsiteX0" fmla="*/ 9005 w 54030"/>
                  <a:gd name="connsiteY0" fmla="*/ 9005 h 54030"/>
                  <a:gd name="connsiteX1" fmla="*/ 0 w 54030"/>
                  <a:gd name="connsiteY1" fmla="*/ 54031 h 54030"/>
                  <a:gd name="connsiteX2" fmla="*/ 45026 w 54030"/>
                  <a:gd name="connsiteY2" fmla="*/ 45026 h 54030"/>
                  <a:gd name="connsiteX3" fmla="*/ 54031 w 54030"/>
                  <a:gd name="connsiteY3" fmla="*/ 0 h 5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30" h="54030">
                    <a:moveTo>
                      <a:pt x="9005" y="9005"/>
                    </a:moveTo>
                    <a:lnTo>
                      <a:pt x="0" y="54031"/>
                    </a:lnTo>
                    <a:lnTo>
                      <a:pt x="45026" y="45026"/>
                    </a:lnTo>
                    <a:lnTo>
                      <a:pt x="54031" y="0"/>
                    </a:lnTo>
                    <a:close/>
                  </a:path>
                </a:pathLst>
              </a:custGeom>
              <a:solidFill>
                <a:srgbClr val="FFC000"/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300"/>
              </a:p>
            </p:txBody>
          </p:sp>
        </p:grp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4F286630-FDF5-C988-C132-39CDDEC30DC4}"/>
              </a:ext>
            </a:extLst>
          </p:cNvPr>
          <p:cNvSpPr txBox="1"/>
          <p:nvPr/>
        </p:nvSpPr>
        <p:spPr>
          <a:xfrm>
            <a:off x="9447835" y="3363930"/>
            <a:ext cx="2474242" cy="46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프로모션 카드 혜택 적용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66653E-F857-F481-5FA7-5E8DD8D13EC6}"/>
              </a:ext>
            </a:extLst>
          </p:cNvPr>
          <p:cNvSpPr txBox="1"/>
          <p:nvPr/>
        </p:nvSpPr>
        <p:spPr>
          <a:xfrm>
            <a:off x="6794757" y="3344564"/>
            <a:ext cx="2187522" cy="154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사용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홈쇼핑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/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방송 유입 통합  패키지 계약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긴 계약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5" name="화살표: 오른쪽 174">
            <a:extLst>
              <a:ext uri="{FF2B5EF4-FFF2-40B4-BE49-F238E27FC236}">
                <a16:creationId xmlns:a16="http://schemas.microsoft.com/office/drawing/2014/main" id="{3BD0AA3C-FBE9-4587-00E5-A3C46EFC21BF}"/>
              </a:ext>
            </a:extLst>
          </p:cNvPr>
          <p:cNvSpPr/>
          <p:nvPr/>
        </p:nvSpPr>
        <p:spPr>
          <a:xfrm>
            <a:off x="8798630" y="4009978"/>
            <a:ext cx="484391" cy="304631"/>
          </a:xfrm>
          <a:prstGeom prst="rightArrow">
            <a:avLst/>
          </a:prstGeom>
          <a:gradFill flip="none" rotWithShape="1">
            <a:gsLst>
              <a:gs pos="0">
                <a:srgbClr val="78B4DC">
                  <a:tint val="66000"/>
                  <a:satMod val="160000"/>
                </a:srgbClr>
              </a:gs>
              <a:gs pos="50000">
                <a:srgbClr val="78B4DC">
                  <a:tint val="44500"/>
                  <a:satMod val="160000"/>
                </a:srgbClr>
              </a:gs>
              <a:gs pos="100000">
                <a:srgbClr val="78B4DC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4183164-27D1-3659-5890-4FF068F8E1F7}"/>
              </a:ext>
            </a:extLst>
          </p:cNvPr>
          <p:cNvSpPr txBox="1"/>
          <p:nvPr/>
        </p:nvSpPr>
        <p:spPr>
          <a:xfrm>
            <a:off x="9447835" y="4561884"/>
            <a:ext cx="2015278" cy="882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계약 기간 동안 특정 달 무상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A/S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서비스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및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필터 교체 서비스 제공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71B99F3-F37B-80E7-BE19-5C9DC1E73D22}"/>
              </a:ext>
            </a:extLst>
          </p:cNvPr>
          <p:cNvSpPr txBox="1"/>
          <p:nvPr/>
        </p:nvSpPr>
        <p:spPr>
          <a:xfrm>
            <a:off x="9447835" y="3924299"/>
            <a:ext cx="2651225" cy="613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홈쇼핑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방송으로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렌탈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계약 시 묶음 상품 판매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24203-128B-3BB6-FC2A-4F62296BAE49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5.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 결과</a:t>
            </a:r>
          </a:p>
        </p:txBody>
      </p:sp>
      <p:sp>
        <p:nvSpPr>
          <p:cNvPr id="4" name="슬라이드 번호 개체 틀 25">
            <a:extLst>
              <a:ext uri="{FF2B5EF4-FFF2-40B4-BE49-F238E27FC236}">
                <a16:creationId xmlns:a16="http://schemas.microsoft.com/office/drawing/2014/main" id="{A4331083-57D4-874F-4108-C21391D06D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16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2680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A703257-6E70-2DC2-19EE-C64B9FD36F64}"/>
              </a:ext>
            </a:extLst>
          </p:cNvPr>
          <p:cNvGrpSpPr/>
          <p:nvPr/>
        </p:nvGrpSpPr>
        <p:grpSpPr>
          <a:xfrm>
            <a:off x="284874" y="1955801"/>
            <a:ext cx="5658727" cy="4522754"/>
            <a:chOff x="1295855" y="2934764"/>
            <a:chExt cx="7307040" cy="67841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4BE5172-8E54-9F70-82B9-EBFFD044CF4C}"/>
                </a:ext>
              </a:extLst>
            </p:cNvPr>
            <p:cNvSpPr/>
            <p:nvPr/>
          </p:nvSpPr>
          <p:spPr>
            <a:xfrm>
              <a:off x="1295858" y="2934764"/>
              <a:ext cx="7307037" cy="6784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86BEB2-A34A-0683-DE10-7DA835E4489F}"/>
                </a:ext>
              </a:extLst>
            </p:cNvPr>
            <p:cNvSpPr/>
            <p:nvPr/>
          </p:nvSpPr>
          <p:spPr>
            <a:xfrm>
              <a:off x="1295855" y="2938219"/>
              <a:ext cx="7307040" cy="807914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4F6128-6614-8B69-A1A4-A7D7C9F0F915}"/>
              </a:ext>
            </a:extLst>
          </p:cNvPr>
          <p:cNvGrpSpPr/>
          <p:nvPr/>
        </p:nvGrpSpPr>
        <p:grpSpPr>
          <a:xfrm>
            <a:off x="6248400" y="1955801"/>
            <a:ext cx="5658727" cy="4522754"/>
            <a:chOff x="1295855" y="2934764"/>
            <a:chExt cx="7307040" cy="67841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806B6E-9582-D3CE-707A-50C40B27A1B3}"/>
                </a:ext>
              </a:extLst>
            </p:cNvPr>
            <p:cNvSpPr/>
            <p:nvPr/>
          </p:nvSpPr>
          <p:spPr>
            <a:xfrm>
              <a:off x="1295858" y="2934764"/>
              <a:ext cx="7307037" cy="6784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1EE8E2-57DF-714D-49DC-2052475B1881}"/>
                </a:ext>
              </a:extLst>
            </p:cNvPr>
            <p:cNvSpPr/>
            <p:nvPr/>
          </p:nvSpPr>
          <p:spPr>
            <a:xfrm>
              <a:off x="1295855" y="2938219"/>
              <a:ext cx="7307040" cy="807914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340A07A3-D027-6F82-A3A1-0723DC292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314228"/>
              </p:ext>
            </p:extLst>
          </p:nvPr>
        </p:nvGraphicFramePr>
        <p:xfrm>
          <a:off x="533406" y="2756406"/>
          <a:ext cx="5029200" cy="3527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11">
            <a:extLst>
              <a:ext uri="{FF2B5EF4-FFF2-40B4-BE49-F238E27FC236}">
                <a16:creationId xmlns:a16="http://schemas.microsoft.com/office/drawing/2014/main" id="{0671E221-C498-AB30-3E59-1FF051BD3021}"/>
              </a:ext>
            </a:extLst>
          </p:cNvPr>
          <p:cNvSpPr txBox="1"/>
          <p:nvPr/>
        </p:nvSpPr>
        <p:spPr>
          <a:xfrm>
            <a:off x="716649" y="1107096"/>
            <a:ext cx="11303562" cy="359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모델링을 통해</a:t>
            </a:r>
            <a:r>
              <a:rPr lang="en-US" altLang="ko-KR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Recall</a:t>
            </a:r>
            <a:r>
              <a:rPr lang="ko-KR" altLang="en-US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F1-score</a:t>
            </a:r>
            <a:r>
              <a:rPr lang="ko-KR" altLang="en-US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높은 </a:t>
            </a:r>
            <a:r>
              <a:rPr lang="en-US" altLang="ko-KR" sz="2000" dirty="0" err="1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ko-KR" altLang="en-US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사용해 계약 시점에서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고객의 이탈 가능성 파악</a:t>
            </a:r>
            <a:endParaRPr lang="en-US" altLang="ko-KR" sz="1800" dirty="0">
              <a:solidFill>
                <a:srgbClr val="78B4DC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4D7672-529A-FF8F-3CF4-A164C4F28390}"/>
              </a:ext>
            </a:extLst>
          </p:cNvPr>
          <p:cNvSpPr/>
          <p:nvPr/>
        </p:nvSpPr>
        <p:spPr>
          <a:xfrm>
            <a:off x="1667093" y="2717808"/>
            <a:ext cx="923708" cy="30749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BB5068-A85A-7057-25CC-7DCCD9E94392}"/>
              </a:ext>
            </a:extLst>
          </p:cNvPr>
          <p:cNvCxnSpPr>
            <a:cxnSpLocks/>
          </p:cNvCxnSpPr>
          <p:nvPr/>
        </p:nvCxnSpPr>
        <p:spPr>
          <a:xfrm flipV="1">
            <a:off x="7172325" y="2616208"/>
            <a:ext cx="0" cy="37713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C0A01-DD25-25C1-4D5C-4F0741921CBF}"/>
              </a:ext>
            </a:extLst>
          </p:cNvPr>
          <p:cNvSpPr/>
          <p:nvPr/>
        </p:nvSpPr>
        <p:spPr>
          <a:xfrm rot="5400000">
            <a:off x="9080018" y="851399"/>
            <a:ext cx="430258" cy="4264678"/>
          </a:xfrm>
          <a:prstGeom prst="rect">
            <a:avLst/>
          </a:prstGeom>
          <a:solidFill>
            <a:srgbClr val="40749D"/>
          </a:solidFill>
          <a:ln w="190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78322F-B8C1-D1FB-8799-C909F5085A84}"/>
              </a:ext>
            </a:extLst>
          </p:cNvPr>
          <p:cNvSpPr/>
          <p:nvPr/>
        </p:nvSpPr>
        <p:spPr>
          <a:xfrm rot="5400000">
            <a:off x="8887946" y="1648301"/>
            <a:ext cx="430258" cy="3880529"/>
          </a:xfrm>
          <a:prstGeom prst="rect">
            <a:avLst/>
          </a:prstGeom>
          <a:solidFill>
            <a:srgbClr val="40749D"/>
          </a:solidFill>
          <a:ln w="190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215F6C-AC09-A191-F716-03690A29D4A9}"/>
              </a:ext>
            </a:extLst>
          </p:cNvPr>
          <p:cNvSpPr/>
          <p:nvPr/>
        </p:nvSpPr>
        <p:spPr>
          <a:xfrm rot="5400000">
            <a:off x="8811744" y="2329333"/>
            <a:ext cx="430258" cy="3728129"/>
          </a:xfrm>
          <a:prstGeom prst="rect">
            <a:avLst/>
          </a:prstGeom>
          <a:solidFill>
            <a:srgbClr val="40749D"/>
          </a:solidFill>
          <a:ln w="190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E93D67-0FB3-5762-F45A-B2E8C4AC95A1}"/>
              </a:ext>
            </a:extLst>
          </p:cNvPr>
          <p:cNvSpPr/>
          <p:nvPr/>
        </p:nvSpPr>
        <p:spPr>
          <a:xfrm rot="5400000">
            <a:off x="8506945" y="3238953"/>
            <a:ext cx="430258" cy="3118530"/>
          </a:xfrm>
          <a:prstGeom prst="rect">
            <a:avLst/>
          </a:prstGeom>
          <a:solidFill>
            <a:srgbClr val="40749D"/>
          </a:solidFill>
          <a:ln w="190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CB3235-DE4C-EE12-3A73-539602E6B2D3}"/>
              </a:ext>
            </a:extLst>
          </p:cNvPr>
          <p:cNvSpPr/>
          <p:nvPr/>
        </p:nvSpPr>
        <p:spPr>
          <a:xfrm rot="5400000">
            <a:off x="8303744" y="4046988"/>
            <a:ext cx="430258" cy="2712129"/>
          </a:xfrm>
          <a:prstGeom prst="rect">
            <a:avLst/>
          </a:prstGeom>
          <a:solidFill>
            <a:srgbClr val="40749D"/>
          </a:solidFill>
          <a:ln w="190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5929EA-5266-F8EE-D057-A3A5EF5C7A37}"/>
              </a:ext>
            </a:extLst>
          </p:cNvPr>
          <p:cNvSpPr/>
          <p:nvPr/>
        </p:nvSpPr>
        <p:spPr>
          <a:xfrm rot="5400000">
            <a:off x="8049739" y="4905813"/>
            <a:ext cx="430255" cy="2204132"/>
          </a:xfrm>
          <a:prstGeom prst="rect">
            <a:avLst/>
          </a:prstGeom>
          <a:solidFill>
            <a:srgbClr val="40749D"/>
          </a:solidFill>
          <a:ln w="190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EE3F5A-BC3D-9C35-BA0F-E07D221CEE3E}"/>
              </a:ext>
            </a:extLst>
          </p:cNvPr>
          <p:cNvSpPr txBox="1"/>
          <p:nvPr/>
        </p:nvSpPr>
        <p:spPr>
          <a:xfrm>
            <a:off x="6335738" y="2845851"/>
            <a:ext cx="749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남여구분</a:t>
            </a:r>
            <a:endParaRPr lang="ko-KR" altLang="en-US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E10D03-78A7-2FFB-EADC-8F28456B9387}"/>
              </a:ext>
            </a:extLst>
          </p:cNvPr>
          <p:cNvSpPr txBox="1"/>
          <p:nvPr/>
        </p:nvSpPr>
        <p:spPr>
          <a:xfrm>
            <a:off x="6335738" y="3442213"/>
            <a:ext cx="749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신용등급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2D36F-89B2-4EAA-D802-0DDE8D7BF5F6}"/>
              </a:ext>
            </a:extLst>
          </p:cNvPr>
          <p:cNvSpPr txBox="1"/>
          <p:nvPr/>
        </p:nvSpPr>
        <p:spPr>
          <a:xfrm>
            <a:off x="6335738" y="4076464"/>
            <a:ext cx="74925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연령대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A2A4CC-3E09-8EAD-36FA-140CF135731C}"/>
              </a:ext>
            </a:extLst>
          </p:cNvPr>
          <p:cNvSpPr txBox="1"/>
          <p:nvPr/>
        </p:nvSpPr>
        <p:spPr>
          <a:xfrm>
            <a:off x="6226864" y="4662738"/>
            <a:ext cx="9670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계약기간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9BD813-6876-6742-AEC7-23A176715C80}"/>
              </a:ext>
            </a:extLst>
          </p:cNvPr>
          <p:cNvSpPr txBox="1"/>
          <p:nvPr/>
        </p:nvSpPr>
        <p:spPr>
          <a:xfrm>
            <a:off x="6226864" y="5274672"/>
            <a:ext cx="9670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계약유형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E33011-776A-88D3-E4B4-AA87AA93A7E2}"/>
              </a:ext>
            </a:extLst>
          </p:cNvPr>
          <p:cNvSpPr txBox="1"/>
          <p:nvPr/>
        </p:nvSpPr>
        <p:spPr>
          <a:xfrm>
            <a:off x="10453086" y="2809335"/>
            <a:ext cx="1182914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68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16.53</a:t>
            </a:r>
            <a:endParaRPr lang="ko-KR" altLang="en-US" sz="1868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4700C4-E65E-10DE-8DB0-FFEF02097D36}"/>
              </a:ext>
            </a:extLst>
          </p:cNvPr>
          <p:cNvSpPr txBox="1"/>
          <p:nvPr/>
        </p:nvSpPr>
        <p:spPr>
          <a:xfrm>
            <a:off x="10063617" y="3408254"/>
            <a:ext cx="1182914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68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12.31</a:t>
            </a:r>
            <a:endParaRPr lang="ko-KR" altLang="en-US" sz="1868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6F8A4F-AD93-62FC-AC11-5852BABC419F}"/>
              </a:ext>
            </a:extLst>
          </p:cNvPr>
          <p:cNvSpPr txBox="1"/>
          <p:nvPr/>
        </p:nvSpPr>
        <p:spPr>
          <a:xfrm>
            <a:off x="9860418" y="4013091"/>
            <a:ext cx="1182914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68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12.25</a:t>
            </a:r>
            <a:endParaRPr lang="ko-KR" altLang="en-US" sz="1868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99FB4F-8D44-5D21-DC73-8A894E82DDD0}"/>
              </a:ext>
            </a:extLst>
          </p:cNvPr>
          <p:cNvSpPr txBox="1"/>
          <p:nvPr/>
        </p:nvSpPr>
        <p:spPr>
          <a:xfrm>
            <a:off x="9310926" y="4617910"/>
            <a:ext cx="1182914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68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9.48</a:t>
            </a:r>
            <a:endParaRPr lang="ko-KR" altLang="en-US" sz="1868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2CB6F8-92D9-6111-0461-8B3724EF8307}"/>
              </a:ext>
            </a:extLst>
          </p:cNvPr>
          <p:cNvSpPr txBox="1"/>
          <p:nvPr/>
        </p:nvSpPr>
        <p:spPr>
          <a:xfrm>
            <a:off x="6226864" y="5866602"/>
            <a:ext cx="9670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월렌탈비용</a:t>
            </a:r>
            <a:endParaRPr lang="ko-KR" altLang="en-US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67888E-5693-E94A-48A8-1B24284F220C}"/>
              </a:ext>
            </a:extLst>
          </p:cNvPr>
          <p:cNvSpPr txBox="1"/>
          <p:nvPr/>
        </p:nvSpPr>
        <p:spPr>
          <a:xfrm>
            <a:off x="8917201" y="5233641"/>
            <a:ext cx="1182914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68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8.43</a:t>
            </a:r>
            <a:endParaRPr lang="ko-KR" altLang="en-US" sz="1868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DACC57-B283-69AB-480F-1043244F9A56}"/>
              </a:ext>
            </a:extLst>
          </p:cNvPr>
          <p:cNvSpPr txBox="1"/>
          <p:nvPr/>
        </p:nvSpPr>
        <p:spPr>
          <a:xfrm>
            <a:off x="8472897" y="5848055"/>
            <a:ext cx="1182914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68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7.86</a:t>
            </a:r>
            <a:endParaRPr lang="ko-KR" altLang="en-US" sz="1868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546BF6-18E4-4B9F-CA8E-C081B9D7AF96}"/>
              </a:ext>
            </a:extLst>
          </p:cNvPr>
          <p:cNvSpPr txBox="1"/>
          <p:nvPr/>
        </p:nvSpPr>
        <p:spPr>
          <a:xfrm>
            <a:off x="7197051" y="2000774"/>
            <a:ext cx="3521748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8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모델의 변수 중요도 비교</a:t>
            </a:r>
            <a:endParaRPr lang="en-US" altLang="ko-KR" sz="1800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0925EA-AF51-EB2D-9176-0E91F493BD42}"/>
              </a:ext>
            </a:extLst>
          </p:cNvPr>
          <p:cNvSpPr txBox="1"/>
          <p:nvPr/>
        </p:nvSpPr>
        <p:spPr>
          <a:xfrm>
            <a:off x="1233914" y="1993610"/>
            <a:ext cx="3521748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8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분류모델 성능 비교</a:t>
            </a:r>
            <a:endParaRPr lang="en-US" altLang="ko-KR" sz="1800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001031-77AB-DB90-0B8F-376A2C1A1528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5.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 결과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E6F1FB55-2ADB-FD8C-B310-35535CDDBB13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B9CAE41-1C0C-3FD2-A0DA-CDAD8D905201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78BAB1D8-1C37-B2DA-F20D-9BE8A1D191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17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35398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83307-9847-F49D-53C4-F7D8714FF3E0}"/>
              </a:ext>
            </a:extLst>
          </p:cNvPr>
          <p:cNvCxnSpPr>
            <a:cxnSpLocks/>
          </p:cNvCxnSpPr>
          <p:nvPr/>
        </p:nvCxnSpPr>
        <p:spPr>
          <a:xfrm>
            <a:off x="5054592" y="2616200"/>
            <a:ext cx="2336808" cy="0"/>
          </a:xfrm>
          <a:prstGeom prst="straightConnector1">
            <a:avLst/>
          </a:prstGeom>
          <a:ln w="50800">
            <a:solidFill>
              <a:srgbClr val="457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CD562DC-370A-87C2-6126-982C15228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24456"/>
              </p:ext>
            </p:extLst>
          </p:nvPr>
        </p:nvGraphicFramePr>
        <p:xfrm>
          <a:off x="812800" y="1905000"/>
          <a:ext cx="4114796" cy="350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796">
                  <a:extLst>
                    <a:ext uri="{9D8B030D-6E8A-4147-A177-3AD203B41FA5}">
                      <a16:colId xmlns:a16="http://schemas.microsoft.com/office/drawing/2014/main" val="2721553876"/>
                    </a:ext>
                  </a:extLst>
                </a:gridCol>
              </a:tblGrid>
              <a:tr h="564062">
                <a:tc>
                  <a:txBody>
                    <a:bodyPr/>
                    <a:lstStyle/>
                    <a:p>
                      <a:pPr marL="0" algn="ctr" defTabSz="535937" rtl="0" eaLnBrk="1" latinLnBrk="0" hangingPunct="1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>
                            <a:outerShdw blurRad="127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분석결과 및 개선기회</a:t>
                      </a:r>
                    </a:p>
                  </a:txBody>
                  <a:tcPr marL="40640" marR="40640" marT="20320" marB="203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78726"/>
                  </a:ext>
                </a:extLst>
              </a:tr>
              <a:tr h="490900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인구 분포에 따라 맞춤 전략 필요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98529"/>
                  </a:ext>
                </a:extLst>
              </a:tr>
              <a:tr h="490900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대면 응대 서비스 및 판매 방식 개선안  필요</a:t>
                      </a:r>
                      <a:endParaRPr lang="en-US" altLang="ko-K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697287"/>
                  </a:ext>
                </a:extLst>
              </a:tr>
              <a:tr h="490900">
                <a:tc>
                  <a:txBody>
                    <a:bodyPr/>
                    <a:lstStyle/>
                    <a:p>
                      <a:pPr marL="0" marR="0" lvl="0" indent="0" algn="ctr" defTabSz="91471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취약한 온라인 판매 방식의 홍보 필요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88539"/>
                  </a:ext>
                </a:extLst>
              </a:tr>
              <a:tr h="490900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B2B 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시장에 대한 적극적인 진입 전략 필요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372682"/>
                  </a:ext>
                </a:extLst>
              </a:tr>
              <a:tr h="490900">
                <a:tc>
                  <a:txBody>
                    <a:bodyPr/>
                    <a:lstStyle/>
                    <a:p>
                      <a:pPr marL="0" marR="0" lvl="0" indent="0" algn="ctr" defTabSz="91471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충성 고객 유치 전략 필요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94375"/>
                  </a:ext>
                </a:extLst>
              </a:tr>
              <a:tr h="490900">
                <a:tc>
                  <a:txBody>
                    <a:bodyPr/>
                    <a:lstStyle/>
                    <a:p>
                      <a:pPr marL="0" marR="0" lvl="0" indent="0" algn="ctr" defTabSz="91471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고객이탈 가능성 예측모델 필요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508244"/>
                  </a:ext>
                </a:extLst>
              </a:tr>
            </a:tbl>
          </a:graphicData>
        </a:graphic>
      </p:graphicFrame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807E10BC-FEBD-4762-A102-3CBB545E9A84}"/>
              </a:ext>
            </a:extLst>
          </p:cNvPr>
          <p:cNvCxnSpPr>
            <a:cxnSpLocks/>
          </p:cNvCxnSpPr>
          <p:nvPr/>
        </p:nvCxnSpPr>
        <p:spPr>
          <a:xfrm>
            <a:off x="5105399" y="4140200"/>
            <a:ext cx="2286001" cy="457200"/>
          </a:xfrm>
          <a:prstGeom prst="straightConnector1">
            <a:avLst/>
          </a:prstGeom>
          <a:ln w="50800">
            <a:solidFill>
              <a:srgbClr val="457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37">
            <a:extLst>
              <a:ext uri="{FF2B5EF4-FFF2-40B4-BE49-F238E27FC236}">
                <a16:creationId xmlns:a16="http://schemas.microsoft.com/office/drawing/2014/main" id="{BBAB0AB4-E27F-C94B-7D05-514E6A9BCAA7}"/>
              </a:ext>
            </a:extLst>
          </p:cNvPr>
          <p:cNvCxnSpPr>
            <a:cxnSpLocks/>
          </p:cNvCxnSpPr>
          <p:nvPr/>
        </p:nvCxnSpPr>
        <p:spPr>
          <a:xfrm>
            <a:off x="5054592" y="3073400"/>
            <a:ext cx="2260608" cy="965200"/>
          </a:xfrm>
          <a:prstGeom prst="straightConnector1">
            <a:avLst/>
          </a:prstGeom>
          <a:ln w="50800">
            <a:solidFill>
              <a:srgbClr val="457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37">
            <a:extLst>
              <a:ext uri="{FF2B5EF4-FFF2-40B4-BE49-F238E27FC236}">
                <a16:creationId xmlns:a16="http://schemas.microsoft.com/office/drawing/2014/main" id="{40C3797C-7518-FA08-4CE3-0216079116AF}"/>
              </a:ext>
            </a:extLst>
          </p:cNvPr>
          <p:cNvCxnSpPr>
            <a:cxnSpLocks/>
          </p:cNvCxnSpPr>
          <p:nvPr/>
        </p:nvCxnSpPr>
        <p:spPr>
          <a:xfrm flipV="1">
            <a:off x="5054592" y="2616200"/>
            <a:ext cx="2336808" cy="1016000"/>
          </a:xfrm>
          <a:prstGeom prst="straightConnector1">
            <a:avLst/>
          </a:prstGeom>
          <a:ln w="50800">
            <a:solidFill>
              <a:srgbClr val="457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7">
            <a:extLst>
              <a:ext uri="{FF2B5EF4-FFF2-40B4-BE49-F238E27FC236}">
                <a16:creationId xmlns:a16="http://schemas.microsoft.com/office/drawing/2014/main" id="{A86C8EE7-2E71-804F-E2B9-AD69AD8A5D82}"/>
              </a:ext>
            </a:extLst>
          </p:cNvPr>
          <p:cNvCxnSpPr>
            <a:cxnSpLocks/>
          </p:cNvCxnSpPr>
          <p:nvPr/>
        </p:nvCxnSpPr>
        <p:spPr>
          <a:xfrm flipV="1">
            <a:off x="5054592" y="3124200"/>
            <a:ext cx="2336808" cy="1473200"/>
          </a:xfrm>
          <a:prstGeom prst="straightConnector1">
            <a:avLst/>
          </a:prstGeom>
          <a:ln w="50800">
            <a:solidFill>
              <a:srgbClr val="457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7">
            <a:extLst>
              <a:ext uri="{FF2B5EF4-FFF2-40B4-BE49-F238E27FC236}">
                <a16:creationId xmlns:a16="http://schemas.microsoft.com/office/drawing/2014/main" id="{AA55CD61-B31C-4403-4317-E8602BAC2712}"/>
              </a:ext>
            </a:extLst>
          </p:cNvPr>
          <p:cNvCxnSpPr>
            <a:cxnSpLocks/>
          </p:cNvCxnSpPr>
          <p:nvPr/>
        </p:nvCxnSpPr>
        <p:spPr>
          <a:xfrm>
            <a:off x="5054592" y="4597400"/>
            <a:ext cx="2336808" cy="508000"/>
          </a:xfrm>
          <a:prstGeom prst="straightConnector1">
            <a:avLst/>
          </a:prstGeom>
          <a:ln w="50800">
            <a:solidFill>
              <a:srgbClr val="457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7">
            <a:extLst>
              <a:ext uri="{FF2B5EF4-FFF2-40B4-BE49-F238E27FC236}">
                <a16:creationId xmlns:a16="http://schemas.microsoft.com/office/drawing/2014/main" id="{B8E4E9BA-191D-6A9A-ADF3-87E33BB5C005}"/>
              </a:ext>
            </a:extLst>
          </p:cNvPr>
          <p:cNvCxnSpPr>
            <a:cxnSpLocks/>
          </p:cNvCxnSpPr>
          <p:nvPr/>
        </p:nvCxnSpPr>
        <p:spPr>
          <a:xfrm>
            <a:off x="5054592" y="5105400"/>
            <a:ext cx="2336808" cy="0"/>
          </a:xfrm>
          <a:prstGeom prst="straightConnector1">
            <a:avLst/>
          </a:prstGeom>
          <a:ln w="50800">
            <a:solidFill>
              <a:srgbClr val="457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5C3FA1-7758-C8BE-19E7-3720535DD387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5.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 결과 종합</a:t>
            </a:r>
          </a:p>
        </p:txBody>
      </p:sp>
      <p:sp>
        <p:nvSpPr>
          <p:cNvPr id="6" name="슬라이드 번호 개체 틀 25">
            <a:extLst>
              <a:ext uri="{FF2B5EF4-FFF2-40B4-BE49-F238E27FC236}">
                <a16:creationId xmlns:a16="http://schemas.microsoft.com/office/drawing/2014/main" id="{1C8C7694-097B-6D56-85F1-4B1FFA1861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18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0A7BEE13-63CD-982E-640B-80EE3999D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680603"/>
              </p:ext>
            </p:extLst>
          </p:nvPr>
        </p:nvGraphicFramePr>
        <p:xfrm>
          <a:off x="7543801" y="1873352"/>
          <a:ext cx="4114796" cy="3509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796">
                  <a:extLst>
                    <a:ext uri="{9D8B030D-6E8A-4147-A177-3AD203B41FA5}">
                      <a16:colId xmlns:a16="http://schemas.microsoft.com/office/drawing/2014/main" val="1167872085"/>
                    </a:ext>
                  </a:extLst>
                </a:gridCol>
              </a:tblGrid>
              <a:tr h="572174">
                <a:tc>
                  <a:txBody>
                    <a:bodyPr/>
                    <a:lstStyle/>
                    <a:p>
                      <a:pPr marL="0" algn="ctr" defTabSz="535937" rtl="0" eaLnBrk="1" latinLnBrk="0" hangingPunct="1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>
                            <a:outerShdw blurRad="127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개선안</a:t>
                      </a:r>
                    </a:p>
                  </a:txBody>
                  <a:tcPr marL="40640" marR="40640" marT="20320" marB="203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487243"/>
                  </a:ext>
                </a:extLst>
              </a:tr>
              <a:tr h="462909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 가구 대상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’COWAY ONE’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패키지 출시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640187"/>
                  </a:ext>
                </a:extLst>
              </a:tr>
              <a:tr h="462909">
                <a:tc>
                  <a:txBody>
                    <a:bodyPr/>
                    <a:lstStyle/>
                    <a:p>
                      <a:pPr marL="0" marR="0" lvl="0" indent="0" algn="ctr" defTabSz="6099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고객 맞춤형 회원 관리 제도 운영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746553"/>
                  </a:ext>
                </a:extLst>
              </a:tr>
              <a:tr h="542826">
                <a:tc>
                  <a:txBody>
                    <a:bodyPr/>
                    <a:lstStyle/>
                    <a:p>
                      <a:pPr marL="0" marR="0" lvl="0" indent="0" algn="ctr" defTabSz="6099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제품통합형 </a:t>
                      </a:r>
                      <a:r>
                        <a:rPr lang="ko-KR" alt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렌탈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서비스 운영</a:t>
                      </a:r>
                      <a:endParaRPr lang="en-US" altLang="ko-K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19899"/>
                  </a:ext>
                </a:extLst>
              </a:tr>
              <a:tr h="462909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고객 서비스 향상 및 직원 복지 프로그램 개설</a:t>
                      </a:r>
                      <a:endParaRPr lang="en-US" altLang="ko-K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044012"/>
                  </a:ext>
                </a:extLst>
              </a:tr>
              <a:tr h="462909">
                <a:tc>
                  <a:txBody>
                    <a:bodyPr/>
                    <a:lstStyle/>
                    <a:p>
                      <a:pPr marL="0" marR="0" lvl="0" indent="0" algn="ctr" defTabSz="91471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기업 별 맞춤형 프로모션 제공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954060"/>
                  </a:ext>
                </a:extLst>
              </a:tr>
              <a:tr h="542826">
                <a:tc>
                  <a:txBody>
                    <a:bodyPr/>
                    <a:lstStyle/>
                    <a:p>
                      <a:pPr marL="0" marR="0" lvl="0" indent="0" algn="ctr" defTabSz="91471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신규고객의 이탈 가능성 예측모델 개발 및 적용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301345"/>
                  </a:ext>
                </a:extLst>
              </a:tr>
            </a:tbl>
          </a:graphicData>
        </a:graphic>
      </p:graphicFrame>
      <p:cxnSp>
        <p:nvCxnSpPr>
          <p:cNvPr id="16" name="Straight Arrow Connector 37">
            <a:extLst>
              <a:ext uri="{FF2B5EF4-FFF2-40B4-BE49-F238E27FC236}">
                <a16:creationId xmlns:a16="http://schemas.microsoft.com/office/drawing/2014/main" id="{BFFB96B5-8B12-C088-479E-F5CE5AF31A8A}"/>
              </a:ext>
            </a:extLst>
          </p:cNvPr>
          <p:cNvCxnSpPr>
            <a:cxnSpLocks/>
          </p:cNvCxnSpPr>
          <p:nvPr/>
        </p:nvCxnSpPr>
        <p:spPr>
          <a:xfrm>
            <a:off x="5054592" y="2616200"/>
            <a:ext cx="2260608" cy="965200"/>
          </a:xfrm>
          <a:prstGeom prst="straightConnector1">
            <a:avLst/>
          </a:prstGeom>
          <a:ln w="50800">
            <a:solidFill>
              <a:srgbClr val="457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94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D20AFD0-77A5-6677-D28B-0402C29F2DE1}"/>
              </a:ext>
            </a:extLst>
          </p:cNvPr>
          <p:cNvGrpSpPr/>
          <p:nvPr/>
        </p:nvGrpSpPr>
        <p:grpSpPr>
          <a:xfrm>
            <a:off x="644183" y="1640214"/>
            <a:ext cx="5299807" cy="3810000"/>
            <a:chOff x="631033" y="1601157"/>
            <a:chExt cx="4570177" cy="381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4405FE3-2822-400E-BD6C-1A259C1F3ED9}"/>
                </a:ext>
              </a:extLst>
            </p:cNvPr>
            <p:cNvSpPr/>
            <p:nvPr/>
          </p:nvSpPr>
          <p:spPr>
            <a:xfrm>
              <a:off x="653969" y="1601157"/>
              <a:ext cx="4518749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B494F0-A34B-ED14-A205-294DD5C8AE6E}"/>
                </a:ext>
              </a:extLst>
            </p:cNvPr>
            <p:cNvSpPr/>
            <p:nvPr/>
          </p:nvSpPr>
          <p:spPr>
            <a:xfrm>
              <a:off x="653969" y="1602693"/>
              <a:ext cx="4518751" cy="534796"/>
            </a:xfrm>
            <a:prstGeom prst="rect">
              <a:avLst/>
            </a:prstGeom>
            <a:solidFill>
              <a:srgbClr val="78B4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1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F653EC-9DD0-C652-BAA3-CC07D48B89B6}"/>
                </a:ext>
              </a:extLst>
            </p:cNvPr>
            <p:cNvSpPr txBox="1"/>
            <p:nvPr/>
          </p:nvSpPr>
          <p:spPr>
            <a:xfrm>
              <a:off x="631033" y="1716202"/>
              <a:ext cx="4570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4060 </a:t>
              </a:r>
              <a:r>
                <a:rPr lang="ko-KR" altLang="en-US" sz="1800" b="1" dirty="0" err="1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신중년을</a:t>
              </a:r>
              <a:r>
                <a:rPr lang="ko-KR" altLang="en-US" sz="18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겨냥한 가전 제품 통합 </a:t>
              </a:r>
              <a:r>
                <a:rPr lang="ko-KR" altLang="en-US" sz="1800" b="1" dirty="0" err="1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렌탈</a:t>
              </a:r>
              <a:r>
                <a:rPr lang="ko-KR" altLang="en-US" sz="18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프로모션</a:t>
              </a:r>
              <a:endParaRPr lang="en-KR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BB557F2-5E43-0434-5B04-69821485F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" t="2035" b="-1"/>
            <a:stretch/>
          </p:blipFill>
          <p:spPr>
            <a:xfrm>
              <a:off x="1206341" y="3865020"/>
              <a:ext cx="3721255" cy="14351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9098FC-98C4-0B9E-F5E9-4997540B8C74}"/>
                </a:ext>
              </a:extLst>
            </p:cNvPr>
            <p:cNvSpPr txBox="1"/>
            <p:nvPr/>
          </p:nvSpPr>
          <p:spPr>
            <a:xfrm>
              <a:off x="2385987" y="2413805"/>
              <a:ext cx="2763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설치 등록비 할인</a:t>
              </a:r>
              <a:endParaRPr lang="en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FE8EE2-2052-3343-399C-49C8E3EB6EF3}"/>
                </a:ext>
              </a:extLst>
            </p:cNvPr>
            <p:cNvSpPr txBox="1"/>
            <p:nvPr/>
          </p:nvSpPr>
          <p:spPr>
            <a:xfrm>
              <a:off x="2393244" y="3141689"/>
              <a:ext cx="2763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제품에 따른 할인율 변화</a:t>
              </a:r>
              <a:endParaRPr lang="en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977283-C214-7DC9-7ACE-4898BF75E39A}"/>
                </a:ext>
              </a:extLst>
            </p:cNvPr>
            <p:cNvSpPr/>
            <p:nvPr/>
          </p:nvSpPr>
          <p:spPr>
            <a:xfrm>
              <a:off x="803422" y="2254373"/>
              <a:ext cx="1456378" cy="6064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4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3EB89C-A2C2-0C4D-0ECC-15A2C9BA91AD}"/>
                </a:ext>
              </a:extLst>
            </p:cNvPr>
            <p:cNvSpPr txBox="1"/>
            <p:nvPr/>
          </p:nvSpPr>
          <p:spPr>
            <a:xfrm>
              <a:off x="780156" y="2413805"/>
              <a:ext cx="14563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D0D0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 </a:t>
              </a:r>
              <a:r>
                <a:rPr lang="ko-KR" altLang="en-US" sz="1400" b="1" dirty="0" err="1">
                  <a:solidFill>
                    <a:srgbClr val="0D0D0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</a:t>
              </a:r>
              <a:endParaRPr lang="en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F53D048-4860-5C36-19FA-0CA23C3E1812}"/>
                </a:ext>
              </a:extLst>
            </p:cNvPr>
            <p:cNvSpPr/>
            <p:nvPr/>
          </p:nvSpPr>
          <p:spPr>
            <a:xfrm>
              <a:off x="803422" y="2982257"/>
              <a:ext cx="1456378" cy="6064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4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CAA44D-5DC5-D02A-A755-EF3C50BC567A}"/>
                </a:ext>
              </a:extLst>
            </p:cNvPr>
            <p:cNvSpPr txBox="1"/>
            <p:nvPr/>
          </p:nvSpPr>
          <p:spPr>
            <a:xfrm>
              <a:off x="780156" y="3141689"/>
              <a:ext cx="14563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rgbClr val="0D0D0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재랜탈</a:t>
              </a:r>
              <a:endParaRPr lang="en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3D4E3-D090-56A7-33C6-BD42D6429E66}"/>
              </a:ext>
            </a:extLst>
          </p:cNvPr>
          <p:cNvGrpSpPr/>
          <p:nvPr/>
        </p:nvGrpSpPr>
        <p:grpSpPr>
          <a:xfrm>
            <a:off x="6243472" y="1649739"/>
            <a:ext cx="5205600" cy="3810000"/>
            <a:chOff x="5537198" y="1642092"/>
            <a:chExt cx="6328177" cy="251129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E05BC0-A2AA-9EAE-C573-77FFE3F62358}"/>
                </a:ext>
              </a:extLst>
            </p:cNvPr>
            <p:cNvSpPr/>
            <p:nvPr/>
          </p:nvSpPr>
          <p:spPr>
            <a:xfrm>
              <a:off x="5537198" y="1642092"/>
              <a:ext cx="6328174" cy="2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33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16B253-A1E5-CB25-2391-6E9407A63C0E}"/>
                </a:ext>
              </a:extLst>
            </p:cNvPr>
            <p:cNvSpPr/>
            <p:nvPr/>
          </p:nvSpPr>
          <p:spPr>
            <a:xfrm>
              <a:off x="5537198" y="1646128"/>
              <a:ext cx="6328177" cy="315233"/>
            </a:xfrm>
            <a:prstGeom prst="rect">
              <a:avLst/>
            </a:prstGeom>
            <a:solidFill>
              <a:srgbClr val="78B4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D30DA1-C6EE-032D-AA4A-B9609F0B26B9}"/>
                </a:ext>
              </a:extLst>
            </p:cNvPr>
            <p:cNvSpPr txBox="1"/>
            <p:nvPr/>
          </p:nvSpPr>
          <p:spPr>
            <a:xfrm>
              <a:off x="7920537" y="3448329"/>
              <a:ext cx="1644571" cy="486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인성 교육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스트레스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 교육</a:t>
              </a:r>
              <a:endParaRPr lang="en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E04E49-4088-91CE-9667-72C1A7FFF978}"/>
                </a:ext>
              </a:extLst>
            </p:cNvPr>
            <p:cNvSpPr txBox="1"/>
            <p:nvPr/>
          </p:nvSpPr>
          <p:spPr>
            <a:xfrm>
              <a:off x="5885521" y="3448329"/>
              <a:ext cx="2035017" cy="486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 교육 통한 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 서비스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역량 강화</a:t>
              </a:r>
              <a:endParaRPr lang="en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8D77C5-AF3C-2E26-CA6F-A92E4677F58A}"/>
                </a:ext>
              </a:extLst>
            </p:cNvPr>
            <p:cNvSpPr txBox="1"/>
            <p:nvPr/>
          </p:nvSpPr>
          <p:spPr>
            <a:xfrm>
              <a:off x="9503067" y="3448329"/>
              <a:ext cx="2334772" cy="486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우수 관리 직원 선정 및 </a:t>
              </a:r>
              <a:endParaRPr 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연차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상품권 등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보상책 지급</a:t>
              </a:r>
              <a:endParaRPr lang="en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3" name="그래픽 22" descr="덮인 책 단색으로 채워진">
              <a:extLst>
                <a:ext uri="{FF2B5EF4-FFF2-40B4-BE49-F238E27FC236}">
                  <a16:creationId xmlns:a16="http://schemas.microsoft.com/office/drawing/2014/main" id="{977E459B-85D6-8699-FE69-1E6F986BD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4604" y="2744075"/>
              <a:ext cx="1251187" cy="609599"/>
            </a:xfrm>
            <a:prstGeom prst="rect">
              <a:avLst/>
            </a:prstGeom>
          </p:spPr>
        </p:pic>
        <p:pic>
          <p:nvPicPr>
            <p:cNvPr id="26" name="그래픽 25" descr="기어 헤드 윤곽선">
              <a:extLst>
                <a:ext uri="{FF2B5EF4-FFF2-40B4-BE49-F238E27FC236}">
                  <a16:creationId xmlns:a16="http://schemas.microsoft.com/office/drawing/2014/main" id="{948F359B-E999-EA89-286D-804CA84D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3196" y="2744075"/>
              <a:ext cx="1018957" cy="609599"/>
            </a:xfrm>
            <a:prstGeom prst="rect">
              <a:avLst/>
            </a:prstGeom>
          </p:spPr>
        </p:pic>
        <p:pic>
          <p:nvPicPr>
            <p:cNvPr id="32" name="그래픽 31" descr="트로피 단색으로 채워진">
              <a:extLst>
                <a:ext uri="{FF2B5EF4-FFF2-40B4-BE49-F238E27FC236}">
                  <a16:creationId xmlns:a16="http://schemas.microsoft.com/office/drawing/2014/main" id="{A2717B48-E843-179E-91E3-DB26259EE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34403" y="2744075"/>
              <a:ext cx="1018956" cy="60959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BC158E-B898-AD50-51B9-146CD80637E8}"/>
                </a:ext>
              </a:extLst>
            </p:cNvPr>
            <p:cNvSpPr txBox="1"/>
            <p:nvPr/>
          </p:nvSpPr>
          <p:spPr>
            <a:xfrm>
              <a:off x="6052396" y="2362197"/>
              <a:ext cx="1483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응대 메뉴얼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86C8AB-4520-17C2-CD67-D0ADF7A2FAF0}"/>
                </a:ext>
              </a:extLst>
            </p:cNvPr>
            <p:cNvSpPr txBox="1"/>
            <p:nvPr/>
          </p:nvSpPr>
          <p:spPr>
            <a:xfrm>
              <a:off x="7904125" y="2362199"/>
              <a:ext cx="1483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멘탈 케어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40C896-6F11-91A8-6935-D948D45F888D}"/>
                </a:ext>
              </a:extLst>
            </p:cNvPr>
            <p:cNvSpPr txBox="1"/>
            <p:nvPr/>
          </p:nvSpPr>
          <p:spPr>
            <a:xfrm>
              <a:off x="9902361" y="2362200"/>
              <a:ext cx="1483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보상책 확대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1080E8-8631-1AEA-C7F3-02960C6AD7AD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6.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개선안</a:t>
            </a:r>
          </a:p>
        </p:txBody>
      </p:sp>
      <p:sp>
        <p:nvSpPr>
          <p:cNvPr id="19" name="슬라이드 번호 개체 틀 25">
            <a:extLst>
              <a:ext uri="{FF2B5EF4-FFF2-40B4-BE49-F238E27FC236}">
                <a16:creationId xmlns:a16="http://schemas.microsoft.com/office/drawing/2014/main" id="{E5736CA0-3586-89D7-FD6C-77EB0A55C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19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88B02F-E049-724F-17FA-F2E81D460352}"/>
              </a:ext>
            </a:extLst>
          </p:cNvPr>
          <p:cNvSpPr/>
          <p:nvPr/>
        </p:nvSpPr>
        <p:spPr>
          <a:xfrm>
            <a:off x="6226185" y="1649739"/>
            <a:ext cx="5240171" cy="534796"/>
          </a:xfrm>
          <a:prstGeom prst="rect">
            <a:avLst/>
          </a:prstGeom>
          <a:solidFill>
            <a:srgbClr val="78B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다각적</a:t>
            </a:r>
            <a:r>
              <a:rPr lang="en-US" altLang="ko-KR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 관리를 통한 서비스 만족도 향상</a:t>
            </a:r>
            <a:endParaRPr lang="en-KR" altLang="ko-KR" sz="1800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285D886F-03CD-2924-B58C-C26715E84731}"/>
              </a:ext>
            </a:extLst>
          </p:cNvPr>
          <p:cNvSpPr txBox="1"/>
          <p:nvPr/>
        </p:nvSpPr>
        <p:spPr>
          <a:xfrm>
            <a:off x="243676" y="121170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buFont typeface="Arial" panose="020B0604020202020204" pitchFamily="34" charset="0"/>
              <a:buNone/>
            </a:pPr>
            <a:r>
              <a:rPr lang="ko-KR" altLang="en-US" sz="1800" b="0" i="0" u="none" strike="noStrike" kern="120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주 고객층 확대 및 강화 전략</a:t>
            </a:r>
            <a:endParaRPr lang="ko-KR" altLang="en-US" sz="2400" b="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B34171D0-1A8C-20BC-1771-738C7F2FE13F}"/>
              </a:ext>
            </a:extLst>
          </p:cNvPr>
          <p:cNvSpPr txBox="1"/>
          <p:nvPr/>
        </p:nvSpPr>
        <p:spPr>
          <a:xfrm>
            <a:off x="6243472" y="1230868"/>
            <a:ext cx="518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buFont typeface="Arial" panose="020B0604020202020204" pitchFamily="34" charset="0"/>
              <a:buNone/>
            </a:pPr>
            <a:r>
              <a:rPr lang="ko-KR" altLang="en-US" sz="1800" b="0" i="0" u="none" strike="noStrike" kern="120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대면 응대 서비스 및 판매 방식 개선안</a:t>
            </a:r>
            <a:endParaRPr lang="en-US" altLang="ko-KR" sz="1800" b="0" i="0" u="none" strike="noStrike" kern="120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42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F8C99F-A595-2FA3-E1CD-76FCAB8E3D21}"/>
              </a:ext>
            </a:extLst>
          </p:cNvPr>
          <p:cNvSpPr txBox="1"/>
          <p:nvPr/>
        </p:nvSpPr>
        <p:spPr>
          <a:xfrm>
            <a:off x="508016" y="2215341"/>
            <a:ext cx="2098916" cy="881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4400" b="1" dirty="0">
                <a:solidFill>
                  <a:srgbClr val="27385B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목차</a:t>
            </a:r>
            <a:endParaRPr lang="ko-KR" altLang="en-US" sz="4400" dirty="0">
              <a:solidFill>
                <a:srgbClr val="27385B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7D89C-A8BE-6772-319F-58A6DE3ACA28}"/>
              </a:ext>
            </a:extLst>
          </p:cNvPr>
          <p:cNvSpPr txBox="1"/>
          <p:nvPr/>
        </p:nvSpPr>
        <p:spPr>
          <a:xfrm>
            <a:off x="541458" y="3065571"/>
            <a:ext cx="3251200" cy="256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66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POSCO </a:t>
            </a:r>
            <a:r>
              <a:rPr lang="ko-KR" altLang="en-US" sz="1066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 </a:t>
            </a:r>
            <a:r>
              <a:rPr lang="en-US" altLang="ko-KR" sz="1066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&amp; </a:t>
            </a:r>
            <a:r>
              <a:rPr lang="en-US" altLang="ko-KR" sz="1066" b="1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BigData</a:t>
            </a:r>
            <a:r>
              <a:rPr lang="en-US" altLang="ko-KR" sz="1066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66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아카데미 </a:t>
            </a:r>
            <a:r>
              <a:rPr lang="en-US" altLang="ko-KR" sz="1066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r>
              <a:rPr lang="ko-KR" altLang="en-US" sz="1066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78BE2-C0FA-F94A-B23B-ACDA73AA071E}"/>
              </a:ext>
            </a:extLst>
          </p:cNvPr>
          <p:cNvCxnSpPr>
            <a:cxnSpLocks/>
          </p:cNvCxnSpPr>
          <p:nvPr/>
        </p:nvCxnSpPr>
        <p:spPr>
          <a:xfrm>
            <a:off x="4470406" y="1371600"/>
            <a:ext cx="2895599" cy="0"/>
          </a:xfrm>
          <a:prstGeom prst="line">
            <a:avLst/>
          </a:prstGeom>
          <a:ln w="9525">
            <a:solidFill>
              <a:srgbClr val="FFFFFF">
                <a:alpha val="96863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B9A6FE-33D1-2C47-89AA-29C11C5C8E3B}"/>
              </a:ext>
            </a:extLst>
          </p:cNvPr>
          <p:cNvSpPr txBox="1"/>
          <p:nvPr/>
        </p:nvSpPr>
        <p:spPr>
          <a:xfrm>
            <a:off x="4068838" y="1422400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342F6-0666-E7C8-499E-F9433DEE982D}"/>
              </a:ext>
            </a:extLst>
          </p:cNvPr>
          <p:cNvSpPr txBox="1"/>
          <p:nvPr/>
        </p:nvSpPr>
        <p:spPr>
          <a:xfrm>
            <a:off x="4068838" y="2084546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82B58E-4D97-6582-7297-75ED0CFD7788}"/>
              </a:ext>
            </a:extLst>
          </p:cNvPr>
          <p:cNvSpPr txBox="1"/>
          <p:nvPr/>
        </p:nvSpPr>
        <p:spPr>
          <a:xfrm>
            <a:off x="4068838" y="2670492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41A9C-DBEF-A1FB-9E4E-1B21EE079E69}"/>
              </a:ext>
            </a:extLst>
          </p:cNvPr>
          <p:cNvSpPr txBox="1"/>
          <p:nvPr/>
        </p:nvSpPr>
        <p:spPr>
          <a:xfrm>
            <a:off x="4068838" y="3256438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3B553F-75E7-1CC2-B93B-2314EC025B59}"/>
              </a:ext>
            </a:extLst>
          </p:cNvPr>
          <p:cNvSpPr txBox="1"/>
          <p:nvPr/>
        </p:nvSpPr>
        <p:spPr>
          <a:xfrm>
            <a:off x="4068838" y="3842384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56C2A5-7DFA-A8C6-8D23-A6E562F7BC8D}"/>
              </a:ext>
            </a:extLst>
          </p:cNvPr>
          <p:cNvSpPr txBox="1"/>
          <p:nvPr/>
        </p:nvSpPr>
        <p:spPr>
          <a:xfrm>
            <a:off x="4068838" y="4428330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EF301-0D4B-169C-9E3F-8E07205E4B26}"/>
              </a:ext>
            </a:extLst>
          </p:cNvPr>
          <p:cNvSpPr txBox="1"/>
          <p:nvPr/>
        </p:nvSpPr>
        <p:spPr>
          <a:xfrm>
            <a:off x="4978406" y="1473213"/>
            <a:ext cx="2794001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8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비즈니스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F3B184-4D38-E17C-9B40-C37D0102F8CF}"/>
              </a:ext>
            </a:extLst>
          </p:cNvPr>
          <p:cNvSpPr txBox="1"/>
          <p:nvPr/>
        </p:nvSpPr>
        <p:spPr>
          <a:xfrm>
            <a:off x="4978406" y="2093726"/>
            <a:ext cx="2794001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8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추진 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0782E0-978D-F33B-12D6-1A4265997175}"/>
              </a:ext>
            </a:extLst>
          </p:cNvPr>
          <p:cNvSpPr txBox="1"/>
          <p:nvPr/>
        </p:nvSpPr>
        <p:spPr>
          <a:xfrm>
            <a:off x="4978406" y="2714239"/>
            <a:ext cx="2794001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8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현황 및 개선기회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3B3698-6C2E-AB92-F91F-79BB2326BFA6}"/>
              </a:ext>
            </a:extLst>
          </p:cNvPr>
          <p:cNvSpPr txBox="1"/>
          <p:nvPr/>
        </p:nvSpPr>
        <p:spPr>
          <a:xfrm>
            <a:off x="4978406" y="3334752"/>
            <a:ext cx="2794001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8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분석 계획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ECBC46-AD22-F389-8E0D-D5F4102C9516}"/>
              </a:ext>
            </a:extLst>
          </p:cNvPr>
          <p:cNvSpPr txBox="1"/>
          <p:nvPr/>
        </p:nvSpPr>
        <p:spPr>
          <a:xfrm>
            <a:off x="4978406" y="3886200"/>
            <a:ext cx="2794001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8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분석 결과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FE76E6-E08F-136F-35B5-6CDF6D0BC483}"/>
              </a:ext>
            </a:extLst>
          </p:cNvPr>
          <p:cNvSpPr txBox="1"/>
          <p:nvPr/>
        </p:nvSpPr>
        <p:spPr>
          <a:xfrm>
            <a:off x="4978406" y="4495800"/>
            <a:ext cx="2794001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8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개선안</a:t>
            </a:r>
          </a:p>
        </p:txBody>
      </p:sp>
      <p:cxnSp>
        <p:nvCxnSpPr>
          <p:cNvPr id="967" name="직선 연결선 966">
            <a:extLst>
              <a:ext uri="{FF2B5EF4-FFF2-40B4-BE49-F238E27FC236}">
                <a16:creationId xmlns:a16="http://schemas.microsoft.com/office/drawing/2014/main" id="{B75A1855-2E15-9D7E-D299-4CEDA968E239}"/>
              </a:ext>
            </a:extLst>
          </p:cNvPr>
          <p:cNvCxnSpPr>
            <a:cxnSpLocks/>
          </p:cNvCxnSpPr>
          <p:nvPr/>
        </p:nvCxnSpPr>
        <p:spPr>
          <a:xfrm>
            <a:off x="4470406" y="1974507"/>
            <a:ext cx="2895599" cy="0"/>
          </a:xfrm>
          <a:prstGeom prst="line">
            <a:avLst/>
          </a:prstGeom>
          <a:ln w="9525">
            <a:solidFill>
              <a:srgbClr val="FFFFFF">
                <a:alpha val="96863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연결선 967">
            <a:extLst>
              <a:ext uri="{FF2B5EF4-FFF2-40B4-BE49-F238E27FC236}">
                <a16:creationId xmlns:a16="http://schemas.microsoft.com/office/drawing/2014/main" id="{347D1BCB-61A0-D1A5-0504-7ABBA633BC50}"/>
              </a:ext>
            </a:extLst>
          </p:cNvPr>
          <p:cNvCxnSpPr>
            <a:cxnSpLocks/>
          </p:cNvCxnSpPr>
          <p:nvPr/>
        </p:nvCxnSpPr>
        <p:spPr>
          <a:xfrm>
            <a:off x="4470406" y="2577414"/>
            <a:ext cx="2895599" cy="0"/>
          </a:xfrm>
          <a:prstGeom prst="line">
            <a:avLst/>
          </a:prstGeom>
          <a:ln w="9525">
            <a:solidFill>
              <a:srgbClr val="FFFFFF">
                <a:alpha val="96863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직선 연결선 968">
            <a:extLst>
              <a:ext uri="{FF2B5EF4-FFF2-40B4-BE49-F238E27FC236}">
                <a16:creationId xmlns:a16="http://schemas.microsoft.com/office/drawing/2014/main" id="{5D660BFD-9182-E9CA-8654-7660C88B789B}"/>
              </a:ext>
            </a:extLst>
          </p:cNvPr>
          <p:cNvCxnSpPr>
            <a:cxnSpLocks/>
          </p:cNvCxnSpPr>
          <p:nvPr/>
        </p:nvCxnSpPr>
        <p:spPr>
          <a:xfrm>
            <a:off x="4470406" y="3180321"/>
            <a:ext cx="2895599" cy="0"/>
          </a:xfrm>
          <a:prstGeom prst="line">
            <a:avLst/>
          </a:prstGeom>
          <a:ln w="9525">
            <a:solidFill>
              <a:srgbClr val="FFFFFF">
                <a:alpha val="96863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직선 연결선 969">
            <a:extLst>
              <a:ext uri="{FF2B5EF4-FFF2-40B4-BE49-F238E27FC236}">
                <a16:creationId xmlns:a16="http://schemas.microsoft.com/office/drawing/2014/main" id="{730B87D6-9F87-9D0A-1458-95DC0F9F569B}"/>
              </a:ext>
            </a:extLst>
          </p:cNvPr>
          <p:cNvCxnSpPr>
            <a:cxnSpLocks/>
          </p:cNvCxnSpPr>
          <p:nvPr/>
        </p:nvCxnSpPr>
        <p:spPr>
          <a:xfrm>
            <a:off x="4470406" y="3783228"/>
            <a:ext cx="2895599" cy="0"/>
          </a:xfrm>
          <a:prstGeom prst="line">
            <a:avLst/>
          </a:prstGeom>
          <a:ln w="9525">
            <a:solidFill>
              <a:srgbClr val="FFFFFF">
                <a:alpha val="96863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직선 연결선 970">
            <a:extLst>
              <a:ext uri="{FF2B5EF4-FFF2-40B4-BE49-F238E27FC236}">
                <a16:creationId xmlns:a16="http://schemas.microsoft.com/office/drawing/2014/main" id="{99609845-AF8F-AE48-2D57-18A52092A783}"/>
              </a:ext>
            </a:extLst>
          </p:cNvPr>
          <p:cNvCxnSpPr>
            <a:cxnSpLocks/>
          </p:cNvCxnSpPr>
          <p:nvPr/>
        </p:nvCxnSpPr>
        <p:spPr>
          <a:xfrm>
            <a:off x="4470406" y="4386135"/>
            <a:ext cx="2895599" cy="0"/>
          </a:xfrm>
          <a:prstGeom prst="line">
            <a:avLst/>
          </a:prstGeom>
          <a:ln w="9525">
            <a:solidFill>
              <a:srgbClr val="FFFFFF">
                <a:alpha val="96863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직선 연결선 971">
            <a:extLst>
              <a:ext uri="{FF2B5EF4-FFF2-40B4-BE49-F238E27FC236}">
                <a16:creationId xmlns:a16="http://schemas.microsoft.com/office/drawing/2014/main" id="{47C26523-3BFC-04BB-B881-0123735892A9}"/>
              </a:ext>
            </a:extLst>
          </p:cNvPr>
          <p:cNvCxnSpPr>
            <a:cxnSpLocks/>
          </p:cNvCxnSpPr>
          <p:nvPr/>
        </p:nvCxnSpPr>
        <p:spPr>
          <a:xfrm>
            <a:off x="4470406" y="4989042"/>
            <a:ext cx="2895599" cy="0"/>
          </a:xfrm>
          <a:prstGeom prst="line">
            <a:avLst/>
          </a:prstGeom>
          <a:ln w="9525">
            <a:solidFill>
              <a:srgbClr val="FFFFFF">
                <a:alpha val="96863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C7D18D-02B9-B027-5824-6331959F3991}"/>
              </a:ext>
            </a:extLst>
          </p:cNvPr>
          <p:cNvSpPr txBox="1"/>
          <p:nvPr/>
        </p:nvSpPr>
        <p:spPr>
          <a:xfrm>
            <a:off x="4068838" y="5075535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9EEB9-9DF1-5546-4FA7-174318B1DD6D}"/>
              </a:ext>
            </a:extLst>
          </p:cNvPr>
          <p:cNvSpPr txBox="1"/>
          <p:nvPr/>
        </p:nvSpPr>
        <p:spPr>
          <a:xfrm>
            <a:off x="4978406" y="5105400"/>
            <a:ext cx="2794001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8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과제수행모습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94AAA3-F068-6D0C-1C93-854C3E620BA9}"/>
              </a:ext>
            </a:extLst>
          </p:cNvPr>
          <p:cNvCxnSpPr>
            <a:cxnSpLocks/>
          </p:cNvCxnSpPr>
          <p:nvPr/>
        </p:nvCxnSpPr>
        <p:spPr>
          <a:xfrm>
            <a:off x="4480081" y="5591947"/>
            <a:ext cx="2895599" cy="0"/>
          </a:xfrm>
          <a:prstGeom prst="line">
            <a:avLst/>
          </a:prstGeom>
          <a:ln w="9525">
            <a:solidFill>
              <a:srgbClr val="FFFFFF">
                <a:alpha val="96863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C6ACF-F7E6-E911-2697-FA6BE69A50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59317-4C17-40C5-B820-8CF3527F3AC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45543-73A7-FB67-5978-55CB47CD339F}"/>
              </a:ext>
            </a:extLst>
          </p:cNvPr>
          <p:cNvSpPr txBox="1"/>
          <p:nvPr/>
        </p:nvSpPr>
        <p:spPr>
          <a:xfrm>
            <a:off x="4978406" y="5674947"/>
            <a:ext cx="2794001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8" b="1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Learned Lessons</a:t>
            </a:r>
            <a:endParaRPr lang="ko-KR" altLang="en-US" sz="1868" b="1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50AAC-AC73-07B3-7EA5-BC0C1C7732D7}"/>
              </a:ext>
            </a:extLst>
          </p:cNvPr>
          <p:cNvSpPr txBox="1"/>
          <p:nvPr/>
        </p:nvSpPr>
        <p:spPr>
          <a:xfrm>
            <a:off x="4068838" y="5634335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08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04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B448-FC9F-2C99-2D76-C25F5F0672C8}"/>
              </a:ext>
            </a:extLst>
          </p:cNvPr>
          <p:cNvSpPr txBox="1"/>
          <p:nvPr/>
        </p:nvSpPr>
        <p:spPr>
          <a:xfrm>
            <a:off x="4253089" y="1163413"/>
            <a:ext cx="4289725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en-US" altLang="ko-KR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 대상</a:t>
            </a:r>
            <a:r>
              <a:rPr lang="en-US" altLang="ko-KR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’COWAY ONE’</a:t>
            </a:r>
            <a:r>
              <a:rPr lang="ko-KR" altLang="en-US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패키지 출시 </a:t>
            </a:r>
            <a:endParaRPr lang="en-US" altLang="ko-KR" sz="1799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D0430E-08C2-F3F1-2694-961D3B021035}"/>
              </a:ext>
            </a:extLst>
          </p:cNvPr>
          <p:cNvSpPr txBox="1"/>
          <p:nvPr/>
        </p:nvSpPr>
        <p:spPr>
          <a:xfrm>
            <a:off x="203200" y="73562"/>
            <a:ext cx="4724396" cy="66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6.</a:t>
            </a:r>
            <a:r>
              <a:rPr lang="ko-KR" altLang="en-US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개선안</a:t>
            </a:r>
            <a:endParaRPr lang="ko-KR" altLang="en-US" sz="32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1093132-7FE1-61F8-6BA2-0C9C42F8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8807"/>
            <a:ext cx="3365613" cy="529147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592123E-A112-B0FE-854D-C9522917BEF0}"/>
              </a:ext>
            </a:extLst>
          </p:cNvPr>
          <p:cNvSpPr/>
          <p:nvPr/>
        </p:nvSpPr>
        <p:spPr>
          <a:xfrm>
            <a:off x="4031948" y="1752600"/>
            <a:ext cx="6804803" cy="4506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5A275-756D-4558-5EC2-8AA8AB40E40D}"/>
              </a:ext>
            </a:extLst>
          </p:cNvPr>
          <p:cNvSpPr txBox="1"/>
          <p:nvPr/>
        </p:nvSpPr>
        <p:spPr>
          <a:xfrm>
            <a:off x="6771040" y="2116178"/>
            <a:ext cx="1737909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소형화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세련된 디자인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AF846B-EDF6-7316-29EA-7770421D5383}"/>
              </a:ext>
            </a:extLst>
          </p:cNvPr>
          <p:cNvSpPr txBox="1"/>
          <p:nvPr/>
        </p:nvSpPr>
        <p:spPr>
          <a:xfrm>
            <a:off x="4726675" y="2098542"/>
            <a:ext cx="2044365" cy="35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정수기 할인 쿠폰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D3A5C7-1366-799B-12D7-787BE534FDBF}"/>
              </a:ext>
            </a:extLst>
          </p:cNvPr>
          <p:cNvSpPr txBox="1"/>
          <p:nvPr/>
        </p:nvSpPr>
        <p:spPr>
          <a:xfrm>
            <a:off x="7646306" y="4272190"/>
            <a:ext cx="1844443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친구추천 할인 프로모션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590F5E5-9C12-3A50-BCBB-FA9CD569D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265" y="2382686"/>
            <a:ext cx="1265162" cy="16494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0172C77-B027-A362-4C08-FCB86EE13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155" y="2362399"/>
            <a:ext cx="1926823" cy="152828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3A35392-AFA4-81D6-A0B2-3AE628A01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616195"/>
            <a:ext cx="1844443" cy="16070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B0C08AB-E797-3673-F177-952302A6F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9570" y="2526719"/>
            <a:ext cx="1879600" cy="132080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BCD5B1-27FD-1152-2821-C18194233539}"/>
              </a:ext>
            </a:extLst>
          </p:cNvPr>
          <p:cNvGrpSpPr/>
          <p:nvPr/>
        </p:nvGrpSpPr>
        <p:grpSpPr>
          <a:xfrm>
            <a:off x="7620000" y="4653144"/>
            <a:ext cx="1844443" cy="1519056"/>
            <a:chOff x="11380090" y="6783619"/>
            <a:chExt cx="2766664" cy="227858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169124B-FA34-7C46-F116-66E51C655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48" b="34386"/>
            <a:stretch/>
          </p:blipFill>
          <p:spPr>
            <a:xfrm>
              <a:off x="11380090" y="6783619"/>
              <a:ext cx="2766664" cy="222874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ECA799A-3F0D-96BD-E55C-AED732344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2" t="2444" r="-932" b="94978"/>
            <a:stretch/>
          </p:blipFill>
          <p:spPr>
            <a:xfrm>
              <a:off x="11380090" y="8962533"/>
              <a:ext cx="2766664" cy="9967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B72B507-C2F8-4335-E97A-84A3DABFDE55}"/>
              </a:ext>
            </a:extLst>
          </p:cNvPr>
          <p:cNvSpPr txBox="1"/>
          <p:nvPr/>
        </p:nvSpPr>
        <p:spPr>
          <a:xfrm>
            <a:off x="8563257" y="2116178"/>
            <a:ext cx="2540000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 필터세척 및 유지기능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B0F8A-459D-1764-34C8-0EF7C3B8EB0C}"/>
              </a:ext>
            </a:extLst>
          </p:cNvPr>
          <p:cNvSpPr txBox="1"/>
          <p:nvPr/>
        </p:nvSpPr>
        <p:spPr>
          <a:xfrm>
            <a:off x="5194635" y="4297395"/>
            <a:ext cx="2044365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'12900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저렴한 가격</a:t>
            </a:r>
          </a:p>
        </p:txBody>
      </p:sp>
      <p:sp>
        <p:nvSpPr>
          <p:cNvPr id="15" name="슬라이드 번호 개체 틀 25">
            <a:extLst>
              <a:ext uri="{FF2B5EF4-FFF2-40B4-BE49-F238E27FC236}">
                <a16:creationId xmlns:a16="http://schemas.microsoft.com/office/drawing/2014/main" id="{1944CA60-C36A-938B-235A-15C7E6BBE36F}"/>
              </a:ext>
            </a:extLst>
          </p:cNvPr>
          <p:cNvSpPr txBox="1">
            <a:spLocks/>
          </p:cNvSpPr>
          <p:nvPr/>
        </p:nvSpPr>
        <p:spPr>
          <a:xfrm>
            <a:off x="9420337" y="6561015"/>
            <a:ext cx="2743200" cy="4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859317-4C17-40C5-B820-8CF3527F3AC7}" type="slidenum">
              <a:rPr lang="ko-KR" altLang="en-US"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/>
              <a:t>20</a:t>
            </a:fld>
            <a:r>
              <a:rPr lang="ko-KR" altLang="en-US" sz="1200" dirty="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27</a:t>
            </a:r>
            <a:endParaRPr lang="ko-KR" altLang="en-US" sz="1200" dirty="0">
              <a:solidFill>
                <a:schemeClr val="tx1">
                  <a:tint val="82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3DCBB-4DC2-6E7F-E74A-437002BFD81C}"/>
              </a:ext>
            </a:extLst>
          </p:cNvPr>
          <p:cNvSpPr txBox="1"/>
          <p:nvPr/>
        </p:nvSpPr>
        <p:spPr>
          <a:xfrm>
            <a:off x="3886200" y="635387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 증가와 취약한 온라인 판매 방식 결합한 맞춤 전략</a:t>
            </a:r>
            <a:endParaRPr lang="ko-KR" altLang="en-US" sz="1800" b="0" i="0" u="none" strike="noStrike" kern="120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9F6C2AFA-96E2-008D-3560-72837D990919}"/>
              </a:ext>
            </a:extLst>
          </p:cNvPr>
          <p:cNvGrpSpPr/>
          <p:nvPr/>
        </p:nvGrpSpPr>
        <p:grpSpPr>
          <a:xfrm>
            <a:off x="3955747" y="640063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29EE23C-9C02-DEA4-4EF3-0220F95C04EC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</p:spTree>
    <p:extLst>
      <p:ext uri="{BB962C8B-B14F-4D97-AF65-F5344CB8AC3E}">
        <p14:creationId xmlns:p14="http://schemas.microsoft.com/office/powerpoint/2010/main" val="356722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B393B97-6A49-EFAF-BE56-1293D0B7417F}"/>
              </a:ext>
            </a:extLst>
          </p:cNvPr>
          <p:cNvSpPr/>
          <p:nvPr/>
        </p:nvSpPr>
        <p:spPr>
          <a:xfrm>
            <a:off x="1066800" y="4273105"/>
            <a:ext cx="4620031" cy="213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B3968A-EFA4-F49E-3CC9-28CFF44162F4}"/>
              </a:ext>
            </a:extLst>
          </p:cNvPr>
          <p:cNvSpPr/>
          <p:nvPr/>
        </p:nvSpPr>
        <p:spPr>
          <a:xfrm>
            <a:off x="6021613" y="1854200"/>
            <a:ext cx="4620031" cy="213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F65AB4-E380-AF72-7E89-20E563E29CD7}"/>
              </a:ext>
            </a:extLst>
          </p:cNvPr>
          <p:cNvSpPr/>
          <p:nvPr/>
        </p:nvSpPr>
        <p:spPr>
          <a:xfrm>
            <a:off x="6019696" y="4273105"/>
            <a:ext cx="4620031" cy="213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EA2C312-6578-6BEB-640A-E6C6C43B73F1}"/>
              </a:ext>
            </a:extLst>
          </p:cNvPr>
          <p:cNvSpPr/>
          <p:nvPr/>
        </p:nvSpPr>
        <p:spPr>
          <a:xfrm>
            <a:off x="1042199" y="1928636"/>
            <a:ext cx="4620031" cy="213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038F4-D235-309C-6FBE-609DCECCBD2E}"/>
              </a:ext>
            </a:extLst>
          </p:cNvPr>
          <p:cNvSpPr txBox="1"/>
          <p:nvPr/>
        </p:nvSpPr>
        <p:spPr>
          <a:xfrm>
            <a:off x="152400" y="142310"/>
            <a:ext cx="4724396" cy="66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6. </a:t>
            </a:r>
            <a:r>
              <a:rPr lang="ko-KR" altLang="en-US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개선안</a:t>
            </a:r>
            <a:endParaRPr lang="ko-KR" altLang="en-US" sz="32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716BE-AD22-59DB-0268-AE01EA8F7FE6}"/>
              </a:ext>
            </a:extLst>
          </p:cNvPr>
          <p:cNvSpPr txBox="1"/>
          <p:nvPr/>
        </p:nvSpPr>
        <p:spPr>
          <a:xfrm>
            <a:off x="713969" y="1153326"/>
            <a:ext cx="10611453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ko-KR" altLang="en-US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 맞춤형 회원관리제도 운영으로 기존고객 이탈방지 및 고객충성도 제고 </a:t>
            </a:r>
            <a:endParaRPr lang="en-US" altLang="ko-KR" sz="1799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4AF8D-219A-3790-748D-F57BD47D3A81}"/>
              </a:ext>
            </a:extLst>
          </p:cNvPr>
          <p:cNvSpPr txBox="1"/>
          <p:nvPr/>
        </p:nvSpPr>
        <p:spPr>
          <a:xfrm>
            <a:off x="1249497" y="2021042"/>
            <a:ext cx="2032000" cy="4205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133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우수고객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2213B-296A-B68F-410D-3CBC11C7241F}"/>
              </a:ext>
            </a:extLst>
          </p:cNvPr>
          <p:cNvSpPr txBox="1"/>
          <p:nvPr/>
        </p:nvSpPr>
        <p:spPr>
          <a:xfrm>
            <a:off x="6197600" y="2021041"/>
            <a:ext cx="20320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b="1" dirty="0">
                <a:solidFill>
                  <a:srgbClr val="00B05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평범고객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C5C97-9E42-B6C6-E275-2F37BB11EEFD}"/>
              </a:ext>
            </a:extLst>
          </p:cNvPr>
          <p:cNvSpPr txBox="1"/>
          <p:nvPr/>
        </p:nvSpPr>
        <p:spPr>
          <a:xfrm>
            <a:off x="1320215" y="4386921"/>
            <a:ext cx="20320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</a:t>
            </a:r>
            <a:r>
              <a:rPr lang="ko-KR" altLang="en-US" sz="2133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96B664-838B-A085-9E6F-81B46E3310C2}"/>
              </a:ext>
            </a:extLst>
          </p:cNvPr>
          <p:cNvSpPr txBox="1"/>
          <p:nvPr/>
        </p:nvSpPr>
        <p:spPr>
          <a:xfrm>
            <a:off x="6197600" y="4407958"/>
            <a:ext cx="20320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b="1" dirty="0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위험고객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95D9D-9120-DDA4-063D-90ECC257B030}"/>
              </a:ext>
            </a:extLst>
          </p:cNvPr>
          <p:cNvSpPr txBox="1"/>
          <p:nvPr/>
        </p:nvSpPr>
        <p:spPr>
          <a:xfrm>
            <a:off x="2923974" y="2504681"/>
            <a:ext cx="2158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err="1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렌탈</a:t>
            </a:r>
            <a:r>
              <a:rPr lang="ko-KR" altLang="en-US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계약</a:t>
            </a:r>
            <a:r>
              <a:rPr lang="en-US" altLang="ko-KR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ko-KR" altLang="en-US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</a:t>
            </a:r>
            <a:r>
              <a:rPr lang="en-US" altLang="ko-KR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</a:p>
          <a:p>
            <a:pPr>
              <a:defRPr/>
            </a:pPr>
            <a:r>
              <a:rPr lang="en-US" altLang="ko-KR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</a:t>
            </a:r>
            <a:r>
              <a:rPr lang="ko-KR" altLang="en-US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신용등급 </a:t>
            </a:r>
            <a:r>
              <a:rPr lang="en-US" altLang="ko-KR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 이상</a:t>
            </a:r>
            <a:endParaRPr lang="en-US" altLang="ko-KR" sz="1400" b="1" dirty="0">
              <a:solidFill>
                <a:srgbClr val="FFC000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</a:t>
            </a:r>
            <a:r>
              <a:rPr lang="ko-KR" altLang="en-US" sz="1400" b="1" dirty="0">
                <a:solidFill>
                  <a:srgbClr val="FFC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제휴카드 선호경향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D5234E-FA8F-7342-29EC-15791884B011}"/>
              </a:ext>
            </a:extLst>
          </p:cNvPr>
          <p:cNvSpPr txBox="1"/>
          <p:nvPr/>
        </p:nvSpPr>
        <p:spPr>
          <a:xfrm>
            <a:off x="7700400" y="2530109"/>
            <a:ext cx="2565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400" b="1" dirty="0" err="1">
                <a:solidFill>
                  <a:srgbClr val="00B05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렌탈</a:t>
            </a:r>
            <a:r>
              <a:rPr lang="ko-KR" altLang="en-US" sz="1400" b="1" dirty="0">
                <a:solidFill>
                  <a:srgbClr val="00B05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계약</a:t>
            </a:r>
            <a:r>
              <a:rPr lang="en-US" altLang="ko-KR" sz="1400" b="1" dirty="0">
                <a:solidFill>
                  <a:srgbClr val="00B05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0B05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</a:t>
            </a:r>
            <a:r>
              <a:rPr lang="en-US" altLang="ko-KR" sz="1400" b="1" dirty="0">
                <a:solidFill>
                  <a:srgbClr val="00B05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</a:t>
            </a:r>
          </a:p>
          <a:p>
            <a:pPr latinLnBrk="1"/>
            <a:r>
              <a:rPr lang="en-US" altLang="ko-KR" sz="1400" b="1" dirty="0">
                <a:solidFill>
                  <a:srgbClr val="00B05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36</a:t>
            </a:r>
            <a:r>
              <a:rPr lang="ko-KR" altLang="en-US" sz="1400" b="1" dirty="0">
                <a:solidFill>
                  <a:srgbClr val="00B05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 이상 계약</a:t>
            </a:r>
            <a:endParaRPr lang="en-US" altLang="ko-KR" sz="1400" b="1" dirty="0">
              <a:solidFill>
                <a:srgbClr val="00B050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F71245-531E-D4B6-503F-E3E90A01C985}"/>
              </a:ext>
            </a:extLst>
          </p:cNvPr>
          <p:cNvSpPr txBox="1"/>
          <p:nvPr/>
        </p:nvSpPr>
        <p:spPr>
          <a:xfrm>
            <a:off x="7594872" y="4832122"/>
            <a:ext cx="2344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err="1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멤버쉽</a:t>
            </a:r>
            <a:r>
              <a:rPr lang="ko-KR" altLang="en-US" sz="1400" b="1" dirty="0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계약 </a:t>
            </a:r>
            <a:r>
              <a:rPr lang="ko-KR" altLang="en-US" sz="1400" b="1" dirty="0" err="1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고객군</a:t>
            </a:r>
            <a:r>
              <a:rPr lang="en-US" altLang="ko-KR" sz="1400" b="1" dirty="0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 </a:t>
            </a:r>
            <a:r>
              <a:rPr lang="en-US" altLang="ko-KR" sz="1400" b="1" dirty="0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0)</a:t>
            </a:r>
          </a:p>
          <a:p>
            <a:pPr>
              <a:defRPr/>
            </a:pPr>
            <a:r>
              <a:rPr lang="en-US" altLang="ko-KR" sz="1400" b="1" dirty="0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ko-KR" altLang="en-US" sz="1400" b="1" dirty="0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주요이탈 </a:t>
            </a:r>
            <a:r>
              <a:rPr lang="ko-KR" altLang="en-US" sz="1400" b="1" dirty="0" err="1">
                <a:solidFill>
                  <a:srgbClr val="FF3C3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고객군</a:t>
            </a:r>
            <a:endParaRPr lang="ko-KR" altLang="en-US" sz="1400" b="1" dirty="0">
              <a:solidFill>
                <a:srgbClr val="FF3C3C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6B969-01D1-B95D-E2B8-FECF7FAD49AF}"/>
              </a:ext>
            </a:extLst>
          </p:cNvPr>
          <p:cNvSpPr txBox="1"/>
          <p:nvPr/>
        </p:nvSpPr>
        <p:spPr>
          <a:xfrm>
            <a:off x="2803230" y="4779747"/>
            <a:ext cx="25553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839" latinLnBrk="1">
              <a:defRPr/>
            </a:pPr>
            <a:r>
              <a:rPr lang="ko-KR" altLang="en-US" sz="1400" b="1" dirty="0" err="1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렌탈</a:t>
            </a:r>
            <a:r>
              <a:rPr lang="en-US" altLang="ko-KR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ko-KR" altLang="en-US" sz="1400" b="1" dirty="0" err="1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멤버쉽</a:t>
            </a:r>
            <a:r>
              <a:rPr lang="ko-KR" altLang="en-US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계약</a:t>
            </a:r>
            <a:r>
              <a:rPr lang="en-US" altLang="ko-KR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ko-KR" altLang="en-US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</a:t>
            </a:r>
            <a:r>
              <a:rPr lang="en-US" altLang="ko-KR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</a:t>
            </a:r>
          </a:p>
          <a:p>
            <a:pPr defTabSz="609839" latinLnBrk="1">
              <a:defRPr/>
            </a:pPr>
            <a:r>
              <a:rPr lang="en-US" altLang="ko-KR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ko-KR" altLang="en-US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</a:t>
            </a:r>
            <a:r>
              <a:rPr lang="en-US" altLang="ko-KR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오프라인 프로모션 </a:t>
            </a:r>
            <a:r>
              <a:rPr lang="ko-KR" altLang="en-US" sz="1400" b="1" dirty="0" err="1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유입군</a:t>
            </a:r>
            <a:endParaRPr lang="en-US" altLang="ko-KR" sz="1400" b="1" dirty="0">
              <a:solidFill>
                <a:srgbClr val="95B3D7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609839" latinLnBrk="1">
              <a:defRPr/>
            </a:pPr>
            <a:r>
              <a:rPr lang="en-US" altLang="ko-KR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ko-KR" altLang="en-US" sz="1400" b="1" dirty="0">
                <a:solidFill>
                  <a:srgbClr val="95B3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신용등급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CE7842-7F21-3782-87D1-4957EECB88C2}"/>
              </a:ext>
            </a:extLst>
          </p:cNvPr>
          <p:cNvSpPr txBox="1"/>
          <p:nvPr/>
        </p:nvSpPr>
        <p:spPr>
          <a:xfrm>
            <a:off x="2777611" y="5456856"/>
            <a:ext cx="2682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오프라인 매장에서의 즉석계약 이벤트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주기적인 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4%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할인쿠폰 제공을 통한 구매 유도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B956EB-ECCD-52DB-4D03-56DCF97D6579}"/>
              </a:ext>
            </a:extLst>
          </p:cNvPr>
          <p:cNvSpPr txBox="1"/>
          <p:nvPr/>
        </p:nvSpPr>
        <p:spPr>
          <a:xfrm>
            <a:off x="2861227" y="3231238"/>
            <a:ext cx="2712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제휴카드 사용시 월 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5000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 추가할인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구매금액 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3%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포인트 적립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할부 이자 지원 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3F28CB-4CFA-ED18-6BA9-553D6D1A9D5E}"/>
              </a:ext>
            </a:extLst>
          </p:cNvPr>
          <p:cNvSpPr/>
          <p:nvPr/>
        </p:nvSpPr>
        <p:spPr>
          <a:xfrm>
            <a:off x="7580334" y="3223289"/>
            <a:ext cx="2805535" cy="52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재계약시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렌탈</a:t>
            </a:r>
            <a:r>
              <a:rPr lang="ko-KR" altLang="en-US" sz="16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등록비 면제</a:t>
            </a:r>
            <a:endParaRPr lang="en-US" altLang="ko-KR" sz="16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신상품 체험형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렌탈</a:t>
            </a:r>
            <a:r>
              <a:rPr lang="ko-KR" altLang="en-US" sz="16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</a:t>
            </a:r>
            <a:endParaRPr lang="en-US" altLang="ko-KR" sz="16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6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BFFC65-ED4B-BE61-1B04-71947D370EF5}"/>
              </a:ext>
            </a:extLst>
          </p:cNvPr>
          <p:cNvSpPr txBox="1"/>
          <p:nvPr/>
        </p:nvSpPr>
        <p:spPr>
          <a:xfrm>
            <a:off x="7558635" y="5510042"/>
            <a:ext cx="2708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전화상담을 통한 불만족 의견 수립 및 무상방문 서비스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6044ADA-AED0-C610-D428-83F35BEB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08" y="2451929"/>
            <a:ext cx="1415297" cy="126335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A04372A-C183-572F-891B-41B585B7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181" y="4890933"/>
            <a:ext cx="1291619" cy="135746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33CAA9C-917E-79C9-84D0-C2334B842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365" y="2464986"/>
            <a:ext cx="1605567" cy="134501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BAB444F-60F9-4890-DA52-1128936BF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800600"/>
            <a:ext cx="1482803" cy="1417833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0D403F0E-E1BE-081D-B63D-3F5123CC0086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7EC7CFA-1404-6C15-B566-228B6931FEFD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sp>
        <p:nvSpPr>
          <p:cNvPr id="19" name="슬라이드 번호 개체 틀 25">
            <a:extLst>
              <a:ext uri="{FF2B5EF4-FFF2-40B4-BE49-F238E27FC236}">
                <a16:creationId xmlns:a16="http://schemas.microsoft.com/office/drawing/2014/main" id="{3127167E-F459-6194-C323-A126DC36E2B3}"/>
              </a:ext>
            </a:extLst>
          </p:cNvPr>
          <p:cNvSpPr txBox="1">
            <a:spLocks/>
          </p:cNvSpPr>
          <p:nvPr/>
        </p:nvSpPr>
        <p:spPr>
          <a:xfrm>
            <a:off x="9420337" y="6561015"/>
            <a:ext cx="2743200" cy="4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859317-4C17-40C5-B820-8CF3527F3AC7}" type="slidenum">
              <a:rPr lang="ko-KR" altLang="en-US"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/>
              <a:t>21</a:t>
            </a:fld>
            <a:r>
              <a:rPr lang="ko-KR" altLang="en-US" sz="1200" dirty="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28</a:t>
            </a:r>
            <a:endParaRPr lang="ko-KR" altLang="en-US" sz="1200" dirty="0">
              <a:solidFill>
                <a:schemeClr val="tx1">
                  <a:tint val="82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23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E94961-0E40-4887-9CDC-210F7B8C0367}"/>
              </a:ext>
            </a:extLst>
          </p:cNvPr>
          <p:cNvSpPr/>
          <p:nvPr/>
        </p:nvSpPr>
        <p:spPr>
          <a:xfrm>
            <a:off x="4207036" y="2438400"/>
            <a:ext cx="3818037" cy="36582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3378E-90AF-F2DF-1734-DD7E686824EC}"/>
              </a:ext>
            </a:extLst>
          </p:cNvPr>
          <p:cNvSpPr txBox="1"/>
          <p:nvPr/>
        </p:nvSpPr>
        <p:spPr>
          <a:xfrm>
            <a:off x="203200" y="73562"/>
            <a:ext cx="4724396" cy="66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6.</a:t>
            </a:r>
            <a:r>
              <a:rPr lang="ko-KR" altLang="en-US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개선안</a:t>
            </a:r>
            <a:endParaRPr lang="ko-KR" altLang="en-US" sz="32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4B448-FC9F-2C99-2D76-C25F5F0672C8}"/>
              </a:ext>
            </a:extLst>
          </p:cNvPr>
          <p:cNvSpPr txBox="1"/>
          <p:nvPr/>
        </p:nvSpPr>
        <p:spPr>
          <a:xfrm>
            <a:off x="613119" y="1160174"/>
            <a:ext cx="10611453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en-US" altLang="ko-KR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799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기업별 맞춤형 프로모션 제공 및 제품군 추천으로 기업고객 확대유치 </a:t>
            </a:r>
            <a:endParaRPr lang="en-US" altLang="ko-KR" sz="1799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102473-3C2E-4ACF-FBBA-3E69DC834BB1}"/>
              </a:ext>
            </a:extLst>
          </p:cNvPr>
          <p:cNvCxnSpPr>
            <a:cxnSpLocks/>
          </p:cNvCxnSpPr>
          <p:nvPr/>
        </p:nvCxnSpPr>
        <p:spPr>
          <a:xfrm>
            <a:off x="4166928" y="1709181"/>
            <a:ext cx="0" cy="4869419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2D10087-BEAD-522C-671B-E3755CF4BD94}"/>
              </a:ext>
            </a:extLst>
          </p:cNvPr>
          <p:cNvSpPr txBox="1"/>
          <p:nvPr/>
        </p:nvSpPr>
        <p:spPr>
          <a:xfrm>
            <a:off x="4207036" y="2026075"/>
            <a:ext cx="3818037" cy="582970"/>
          </a:xfrm>
          <a:prstGeom prst="rect">
            <a:avLst/>
          </a:prstGeom>
          <a:solidFill>
            <a:srgbClr val="7CB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99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사은품을 대체하는 무료필터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</a:p>
          <a:p>
            <a:r>
              <a:rPr lang="ko-KR" altLang="en-US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색상 옵션 추가 등의 혜택 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DD31BA-5C87-1F4F-2D20-C359B835B799}"/>
              </a:ext>
            </a:extLst>
          </p:cNvPr>
          <p:cNvSpPr txBox="1"/>
          <p:nvPr/>
        </p:nvSpPr>
        <p:spPr>
          <a:xfrm>
            <a:off x="216569" y="2007365"/>
            <a:ext cx="3938328" cy="582970"/>
          </a:xfrm>
          <a:prstGeom prst="rect">
            <a:avLst/>
          </a:prstGeom>
          <a:solidFill>
            <a:srgbClr val="7CB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99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위한  맞춤 </a:t>
            </a:r>
            <a:endParaRPr lang="en-US" altLang="ko-KR" sz="1800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제품 </a:t>
            </a:r>
            <a:r>
              <a:rPr lang="ko-KR" altLang="en-US" sz="1800" dirty="0" err="1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팜플릿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FAEFC3-415C-9C53-FE05-90B8DC187AAA}"/>
              </a:ext>
            </a:extLst>
          </p:cNvPr>
          <p:cNvSpPr txBox="1"/>
          <p:nvPr/>
        </p:nvSpPr>
        <p:spPr>
          <a:xfrm>
            <a:off x="8206238" y="2056934"/>
            <a:ext cx="3769193" cy="582970"/>
          </a:xfrm>
          <a:prstGeom prst="rect">
            <a:avLst/>
          </a:prstGeom>
          <a:solidFill>
            <a:srgbClr val="7CB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99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비즈니스 빌딩에 대한 </a:t>
            </a:r>
            <a:endParaRPr lang="en-US" altLang="ko-KR" sz="1800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단체계약시 추가할인 프로모션 진행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00B9E2C-FB0C-ADD2-0588-EA313D44C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5" r="2857" b="32444"/>
          <a:stretch/>
        </p:blipFill>
        <p:spPr>
          <a:xfrm>
            <a:off x="203200" y="2590800"/>
            <a:ext cx="3939665" cy="3505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042165-6E1D-FE11-6C13-B7960DD1C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181" y="2766118"/>
            <a:ext cx="2062829" cy="215453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A8A5E9D-644F-7B90-55B4-A2C7F306F4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05"/>
          <a:stretch/>
        </p:blipFill>
        <p:spPr>
          <a:xfrm>
            <a:off x="6289596" y="2779423"/>
            <a:ext cx="1609735" cy="765065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1A1DCE6-1D35-1573-409A-8E9E836811C3}"/>
              </a:ext>
            </a:extLst>
          </p:cNvPr>
          <p:cNvCxnSpPr>
            <a:cxnSpLocks/>
          </p:cNvCxnSpPr>
          <p:nvPr/>
        </p:nvCxnSpPr>
        <p:spPr>
          <a:xfrm flipH="1" flipV="1">
            <a:off x="8106593" y="1938138"/>
            <a:ext cx="28666" cy="4411504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74B45552-1EE7-B9EF-AAF6-68D2F9EC4B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79"/>
          <a:stretch/>
        </p:blipFill>
        <p:spPr>
          <a:xfrm>
            <a:off x="5329136" y="3714866"/>
            <a:ext cx="2718547" cy="22569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4F0532AB-AE44-7DDD-21F3-059BB218FC7F}"/>
              </a:ext>
            </a:extLst>
          </p:cNvPr>
          <p:cNvGrpSpPr/>
          <p:nvPr/>
        </p:nvGrpSpPr>
        <p:grpSpPr>
          <a:xfrm>
            <a:off x="352480" y="736110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4E14E70-BC34-3416-2DF9-668DA01A44DA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sp>
        <p:nvSpPr>
          <p:cNvPr id="17" name="슬라이드 번호 개체 틀 25">
            <a:extLst>
              <a:ext uri="{FF2B5EF4-FFF2-40B4-BE49-F238E27FC236}">
                <a16:creationId xmlns:a16="http://schemas.microsoft.com/office/drawing/2014/main" id="{F11E1468-0DED-6010-BCE4-D0FCF321EC9D}"/>
              </a:ext>
            </a:extLst>
          </p:cNvPr>
          <p:cNvSpPr txBox="1">
            <a:spLocks/>
          </p:cNvSpPr>
          <p:nvPr/>
        </p:nvSpPr>
        <p:spPr>
          <a:xfrm>
            <a:off x="9420338" y="6552324"/>
            <a:ext cx="2743200" cy="4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859317-4C17-40C5-B820-8CF3527F3AC7}" type="slidenum">
              <a:rPr lang="ko-KR" altLang="en-US" sz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/>
              <a:t>22</a:t>
            </a:fld>
            <a:r>
              <a:rPr lang="ko-KR" altLang="en-US" sz="1200" dirty="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27</a:t>
            </a:r>
            <a:endParaRPr lang="ko-KR" altLang="en-US" sz="1200" dirty="0">
              <a:solidFill>
                <a:schemeClr val="tx1">
                  <a:tint val="82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CB8288-9F2E-A4DD-EE8E-837397F0D9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403"/>
          <a:stretch/>
        </p:blipFill>
        <p:spPr>
          <a:xfrm>
            <a:off x="8228848" y="2647088"/>
            <a:ext cx="3746583" cy="3212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4BCDC-DA47-C4DF-A1F4-66E5169AC3F8}"/>
              </a:ext>
            </a:extLst>
          </p:cNvPr>
          <p:cNvSpPr txBox="1"/>
          <p:nvPr/>
        </p:nvSpPr>
        <p:spPr>
          <a:xfrm>
            <a:off x="8228848" y="5817924"/>
            <a:ext cx="3735889" cy="307777"/>
          </a:xfrm>
          <a:prstGeom prst="rect">
            <a:avLst/>
          </a:prstGeom>
          <a:solidFill>
            <a:srgbClr val="344A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기업 추가시마다  </a:t>
            </a:r>
            <a:r>
              <a:rPr lang="en-US" altLang="ko-KR" sz="1400" dirty="0">
                <a:solidFill>
                  <a:schemeClr val="bg1"/>
                </a:solidFill>
              </a:rPr>
              <a:t>2%</a:t>
            </a:r>
            <a:r>
              <a:rPr lang="ko-KR" altLang="en-US" sz="1400" dirty="0">
                <a:solidFill>
                  <a:schemeClr val="bg1"/>
                </a:solidFill>
              </a:rPr>
              <a:t>누적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최대 </a:t>
            </a:r>
            <a:r>
              <a:rPr lang="en-US" altLang="ko-KR" sz="1400" dirty="0">
                <a:solidFill>
                  <a:schemeClr val="bg1"/>
                </a:solidFill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</a:rPr>
              <a:t>할인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1EE26-D692-199A-2EF5-8808305C5BE5}"/>
              </a:ext>
            </a:extLst>
          </p:cNvPr>
          <p:cNvSpPr txBox="1"/>
          <p:nvPr/>
        </p:nvSpPr>
        <p:spPr>
          <a:xfrm>
            <a:off x="562192" y="735077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1">
              <a:buFont typeface="Arial" panose="020B0604020202020204" pitchFamily="34" charset="0"/>
              <a:buNone/>
            </a:pPr>
            <a:r>
              <a:rPr lang="en-US" altLang="ko-KR" sz="1800" b="0" i="0" u="none" strike="noStrike" kern="120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B2B </a:t>
            </a:r>
            <a:r>
              <a:rPr lang="ko-KR" altLang="en-US" sz="1800" b="0" i="0" u="none" strike="noStrike" kern="120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시장에 대한 적극적인 진입 전략</a:t>
            </a:r>
          </a:p>
        </p:txBody>
      </p:sp>
    </p:spTree>
    <p:extLst>
      <p:ext uri="{BB962C8B-B14F-4D97-AF65-F5344CB8AC3E}">
        <p14:creationId xmlns:p14="http://schemas.microsoft.com/office/powerpoint/2010/main" val="379176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688E51C-FFC2-9FFB-7197-B50D7A27F90D}"/>
              </a:ext>
            </a:extLst>
          </p:cNvPr>
          <p:cNvSpPr/>
          <p:nvPr/>
        </p:nvSpPr>
        <p:spPr>
          <a:xfrm>
            <a:off x="5810520" y="1803400"/>
            <a:ext cx="6279879" cy="444824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704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BE4A48-88D1-FE35-3465-4C079CFC2BC4}"/>
              </a:ext>
            </a:extLst>
          </p:cNvPr>
          <p:cNvGrpSpPr/>
          <p:nvPr/>
        </p:nvGrpSpPr>
        <p:grpSpPr>
          <a:xfrm>
            <a:off x="261795" y="1954375"/>
            <a:ext cx="5306191" cy="4242227"/>
            <a:chOff x="1295855" y="2934764"/>
            <a:chExt cx="7307040" cy="678413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49CCFA-439F-FBC0-78C7-53F559AC5393}"/>
                </a:ext>
              </a:extLst>
            </p:cNvPr>
            <p:cNvSpPr/>
            <p:nvPr/>
          </p:nvSpPr>
          <p:spPr>
            <a:xfrm>
              <a:off x="1295858" y="2934764"/>
              <a:ext cx="7307037" cy="6784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99" b="1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B0F0FC-DB94-4600-43C8-1AFD6E64F5F6}"/>
                </a:ext>
              </a:extLst>
            </p:cNvPr>
            <p:cNvSpPr/>
            <p:nvPr/>
          </p:nvSpPr>
          <p:spPr>
            <a:xfrm>
              <a:off x="1295855" y="2938219"/>
              <a:ext cx="7307040" cy="969970"/>
            </a:xfrm>
            <a:prstGeom prst="rect">
              <a:avLst/>
            </a:prstGeom>
            <a:solidFill>
              <a:srgbClr val="7CB8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99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79C84B-EE52-16B2-263A-AD1CCBBBF7D8}"/>
              </a:ext>
            </a:extLst>
          </p:cNvPr>
          <p:cNvSpPr txBox="1"/>
          <p:nvPr/>
        </p:nvSpPr>
        <p:spPr>
          <a:xfrm>
            <a:off x="655435" y="1248985"/>
            <a:ext cx="953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고객의 이탈 위험을 예측하여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맞춤화된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고객 관리를 제공하는 시스템 개발</a:t>
            </a:r>
            <a:endParaRPr lang="en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FDAD8-BE8B-6D5A-27C0-A036B37ABC4A}"/>
              </a:ext>
            </a:extLst>
          </p:cNvPr>
          <p:cNvSpPr txBox="1"/>
          <p:nvPr/>
        </p:nvSpPr>
        <p:spPr>
          <a:xfrm>
            <a:off x="2222049" y="205451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 고객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07B0-89ED-B400-DF7F-0504DC63115F}"/>
              </a:ext>
            </a:extLst>
          </p:cNvPr>
          <p:cNvSpPr txBox="1"/>
          <p:nvPr/>
        </p:nvSpPr>
        <p:spPr>
          <a:xfrm>
            <a:off x="419100" y="5397915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우수 고객 가능성 예측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D84C2-4CB8-D08F-EFCC-04F3B522C8FA}"/>
              </a:ext>
            </a:extLst>
          </p:cNvPr>
          <p:cNvSpPr txBox="1"/>
          <p:nvPr/>
        </p:nvSpPr>
        <p:spPr>
          <a:xfrm>
            <a:off x="8080766" y="2281825"/>
            <a:ext cx="1811714" cy="152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sz="1333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KR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계약기간 </a:t>
            </a: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KR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60</a:t>
            </a:r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endParaRPr lang="en-US" altLang="ko-KR" sz="13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33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월렌탈비용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99,900</a:t>
            </a:r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endParaRPr lang="en-US" altLang="ko-KR" sz="13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계약 제품군 </a:t>
            </a: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DES-1</a:t>
            </a:r>
          </a:p>
          <a:p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7ED12-5FCB-790E-9F67-01712D54ADFF}"/>
              </a:ext>
            </a:extLst>
          </p:cNvPr>
          <p:cNvSpPr txBox="1"/>
          <p:nvPr/>
        </p:nvSpPr>
        <p:spPr>
          <a:xfrm>
            <a:off x="10023881" y="2468115"/>
            <a:ext cx="209191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계약 일시 </a:t>
            </a:r>
            <a:r>
              <a:rPr lang="en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2024-0</a:t>
            </a:r>
            <a:r>
              <a:rPr lang="en-US" altLang="ko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2DFD31-0C3D-D0A2-BC41-AD00A40DD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21" b="3183"/>
          <a:stretch/>
        </p:blipFill>
        <p:spPr>
          <a:xfrm>
            <a:off x="7543800" y="4115211"/>
            <a:ext cx="2159876" cy="2056989"/>
          </a:xfrm>
          <a:prstGeom prst="rect">
            <a:avLst/>
          </a:prstGeom>
        </p:spPr>
      </p:pic>
      <p:pic>
        <p:nvPicPr>
          <p:cNvPr id="22" name="Picture 21" descr="A circular white circle with a blue bar&#10;&#10;Description automatically generated">
            <a:extLst>
              <a:ext uri="{FF2B5EF4-FFF2-40B4-BE49-F238E27FC236}">
                <a16:creationId xmlns:a16="http://schemas.microsoft.com/office/drawing/2014/main" id="{722C7E56-51F7-F74F-359F-E28116183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91" y="2312683"/>
            <a:ext cx="1510242" cy="1587911"/>
          </a:xfrm>
          <a:prstGeom prst="rect">
            <a:avLst/>
          </a:prstGeom>
        </p:spPr>
      </p:pic>
      <p:pic>
        <p:nvPicPr>
          <p:cNvPr id="31" name="Picture 30" descr="A circular object with a white circle&#10;&#10;Description automatically generated">
            <a:extLst>
              <a:ext uri="{FF2B5EF4-FFF2-40B4-BE49-F238E27FC236}">
                <a16:creationId xmlns:a16="http://schemas.microsoft.com/office/drawing/2014/main" id="{8D884A7F-517A-0AEF-7E06-B614DA3286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81" y="4540976"/>
            <a:ext cx="1570419" cy="15492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A46A359-14FC-A7C8-3DE2-8D0BD07B9C7F}"/>
              </a:ext>
            </a:extLst>
          </p:cNvPr>
          <p:cNvSpPr txBox="1"/>
          <p:nvPr/>
        </p:nvSpPr>
        <p:spPr>
          <a:xfrm>
            <a:off x="6574519" y="2921818"/>
            <a:ext cx="88517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867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2" charset="-127"/>
              </a:rPr>
              <a:t>3.78%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33FA69-5EE8-28F6-B489-F36332AE964B}"/>
              </a:ext>
            </a:extLst>
          </p:cNvPr>
          <p:cNvSpPr txBox="1"/>
          <p:nvPr/>
        </p:nvSpPr>
        <p:spPr>
          <a:xfrm>
            <a:off x="6683206" y="5141203"/>
            <a:ext cx="68159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2" charset="-127"/>
              </a:rPr>
              <a:t>8</a:t>
            </a:r>
            <a:r>
              <a:rPr lang="en-KR" sz="1867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2" charset="-127"/>
              </a:rPr>
              <a:t>8%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E3D171-6774-62D9-F07F-95BB9E2825BA}"/>
              </a:ext>
            </a:extLst>
          </p:cNvPr>
          <p:cNvSpPr txBox="1"/>
          <p:nvPr/>
        </p:nvSpPr>
        <p:spPr>
          <a:xfrm>
            <a:off x="6232392" y="195437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2" charset="-127"/>
              </a:rPr>
              <a:t>이탈 가능성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4471AE-9696-157D-DC89-F105577E3E36}"/>
              </a:ext>
            </a:extLst>
          </p:cNvPr>
          <p:cNvSpPr txBox="1"/>
          <p:nvPr/>
        </p:nvSpPr>
        <p:spPr>
          <a:xfrm>
            <a:off x="6204364" y="4114800"/>
            <a:ext cx="155202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2" charset="-127"/>
              </a:rPr>
              <a:t>추정 재계약률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3FFEA8-AA46-5F04-FFA8-C7D729B67D84}"/>
              </a:ext>
            </a:extLst>
          </p:cNvPr>
          <p:cNvSpPr txBox="1"/>
          <p:nvPr/>
        </p:nvSpPr>
        <p:spPr>
          <a:xfrm>
            <a:off x="10036107" y="3817977"/>
            <a:ext cx="174772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Today : 2024-03-22</a:t>
            </a:r>
            <a:endParaRPr lang="en-KR" sz="13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22913A-72FB-CA95-E6C6-3DBE68A4A49C}"/>
              </a:ext>
            </a:extLst>
          </p:cNvPr>
          <p:cNvSpPr txBox="1"/>
          <p:nvPr/>
        </p:nvSpPr>
        <p:spPr>
          <a:xfrm>
            <a:off x="7883834" y="385244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분석 결과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245718-4C19-B2B4-806E-91C73FC471FB}"/>
              </a:ext>
            </a:extLst>
          </p:cNvPr>
          <p:cNvSpPr txBox="1"/>
          <p:nvPr/>
        </p:nvSpPr>
        <p:spPr>
          <a:xfrm>
            <a:off x="8281254" y="1947446"/>
            <a:ext cx="119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정책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1B56F-2222-C89A-0E08-A5C39629EE7A}"/>
              </a:ext>
            </a:extLst>
          </p:cNvPr>
          <p:cNvSpPr txBox="1"/>
          <p:nvPr/>
        </p:nvSpPr>
        <p:spPr>
          <a:xfrm>
            <a:off x="9900560" y="4953000"/>
            <a:ext cx="209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이탈 가능성 적으므로 </a:t>
            </a:r>
            <a:r>
              <a:rPr lang="ko-KR" altLang="en-US" sz="1600" b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 강화</a:t>
            </a:r>
            <a:r>
              <a:rPr lang="en-KR" sz="16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en-KR" sz="16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522DA7-1EA1-7A0C-C156-EA4C8C0E9CD5}"/>
              </a:ext>
            </a:extLst>
          </p:cNvPr>
          <p:cNvSpPr txBox="1"/>
          <p:nvPr/>
        </p:nvSpPr>
        <p:spPr>
          <a:xfrm>
            <a:off x="10020702" y="2902946"/>
            <a:ext cx="13238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계약유형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26406E-AAE0-9BB8-B78B-C2EB3D0CAF91}"/>
              </a:ext>
            </a:extLst>
          </p:cNvPr>
          <p:cNvSpPr txBox="1"/>
          <p:nvPr/>
        </p:nvSpPr>
        <p:spPr>
          <a:xfrm>
            <a:off x="2829582" y="2655303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영업이익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당기순이익 등 </a:t>
            </a:r>
            <a:endParaRPr lang="en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현황 제공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AB8810-BBFB-AC47-F9B4-6E17FCB89BFB}"/>
              </a:ext>
            </a:extLst>
          </p:cNvPr>
          <p:cNvSpPr txBox="1"/>
          <p:nvPr/>
        </p:nvSpPr>
        <p:spPr>
          <a:xfrm>
            <a:off x="2829582" y="3571955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회원 현황 제공</a:t>
            </a:r>
            <a:endParaRPr lang="en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FBB073-BFE6-3B51-C314-B0175CAC413F}"/>
              </a:ext>
            </a:extLst>
          </p:cNvPr>
          <p:cNvSpPr txBox="1"/>
          <p:nvPr/>
        </p:nvSpPr>
        <p:spPr>
          <a:xfrm>
            <a:off x="2829582" y="4382628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계약 현황 제공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맞춤형 서비스 제안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F45300-6B66-ECAB-4712-EAEB014F6F91}"/>
              </a:ext>
            </a:extLst>
          </p:cNvPr>
          <p:cNvSpPr txBox="1"/>
          <p:nvPr/>
        </p:nvSpPr>
        <p:spPr>
          <a:xfrm>
            <a:off x="2829582" y="5274805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신규고객 이탈가능성 예측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신규고객 별 판매 정책 제안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BA3278-B534-34C8-CC70-CE4CE41AA741}"/>
              </a:ext>
            </a:extLst>
          </p:cNvPr>
          <p:cNvSpPr txBox="1"/>
          <p:nvPr/>
        </p:nvSpPr>
        <p:spPr>
          <a:xfrm>
            <a:off x="419100" y="277841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현황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3D591E-493A-4920-4A69-462A3206E34E}"/>
              </a:ext>
            </a:extLst>
          </p:cNvPr>
          <p:cNvSpPr txBox="1"/>
          <p:nvPr/>
        </p:nvSpPr>
        <p:spPr>
          <a:xfrm>
            <a:off x="419100" y="357195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현황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C9C30D-7E81-BCE2-F6A7-5F87FCA00339}"/>
              </a:ext>
            </a:extLst>
          </p:cNvPr>
          <p:cNvSpPr txBox="1"/>
          <p:nvPr/>
        </p:nvSpPr>
        <p:spPr>
          <a:xfrm>
            <a:off x="419100" y="4382628"/>
            <a:ext cx="141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고객 이탈</a:t>
            </a:r>
          </a:p>
          <a:p>
            <a:r>
              <a:rPr lang="en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가능성 예측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6820E4-055A-071C-BBF1-164F5DCD44C7}"/>
              </a:ext>
            </a:extLst>
          </p:cNvPr>
          <p:cNvSpPr txBox="1"/>
          <p:nvPr/>
        </p:nvSpPr>
        <p:spPr>
          <a:xfrm>
            <a:off x="10065778" y="4084717"/>
            <a:ext cx="176362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함께한 지 </a:t>
            </a: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33</a:t>
            </a:r>
            <a:r>
              <a:rPr lang="ko-KR" altLang="en-US" sz="1333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일이에요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KR" sz="1333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638DEE-C18E-D856-378F-578CB80B72CB}"/>
              </a:ext>
            </a:extLst>
          </p:cNvPr>
          <p:cNvGrpSpPr/>
          <p:nvPr/>
        </p:nvGrpSpPr>
        <p:grpSpPr>
          <a:xfrm rot="20356265">
            <a:off x="9683066" y="4469912"/>
            <a:ext cx="569582" cy="512214"/>
            <a:chOff x="6794809" y="1549455"/>
            <a:chExt cx="536447" cy="482416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3858F84-611B-CE3A-EB7C-BACC22C31B15}"/>
                </a:ext>
              </a:extLst>
            </p:cNvPr>
            <p:cNvSpPr/>
            <p:nvPr/>
          </p:nvSpPr>
          <p:spPr>
            <a:xfrm>
              <a:off x="7037304" y="1549455"/>
              <a:ext cx="51457" cy="77186"/>
            </a:xfrm>
            <a:custGeom>
              <a:avLst/>
              <a:gdLst>
                <a:gd name="connsiteX0" fmla="*/ 51458 w 51457"/>
                <a:gd name="connsiteY0" fmla="*/ 38593 h 77186"/>
                <a:gd name="connsiteX1" fmla="*/ 25729 w 51457"/>
                <a:gd name="connsiteY1" fmla="*/ 0 h 77186"/>
                <a:gd name="connsiteX2" fmla="*/ 0 w 51457"/>
                <a:gd name="connsiteY2" fmla="*/ 38593 h 77186"/>
                <a:gd name="connsiteX3" fmla="*/ 25729 w 51457"/>
                <a:gd name="connsiteY3" fmla="*/ 77187 h 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7" h="77186">
                  <a:moveTo>
                    <a:pt x="51458" y="38593"/>
                  </a:moveTo>
                  <a:lnTo>
                    <a:pt x="25729" y="0"/>
                  </a:lnTo>
                  <a:lnTo>
                    <a:pt x="0" y="38593"/>
                  </a:lnTo>
                  <a:lnTo>
                    <a:pt x="25729" y="77187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DF0A2F2-7D8D-6E89-B054-82A9379A5B2B}"/>
                </a:ext>
              </a:extLst>
            </p:cNvPr>
            <p:cNvSpPr/>
            <p:nvPr/>
          </p:nvSpPr>
          <p:spPr>
            <a:xfrm>
              <a:off x="6863633" y="1645938"/>
              <a:ext cx="398798" cy="308747"/>
            </a:xfrm>
            <a:custGeom>
              <a:avLst/>
              <a:gdLst>
                <a:gd name="connsiteX0" fmla="*/ 199399 w 398798"/>
                <a:gd name="connsiteY0" fmla="*/ 0 h 308747"/>
                <a:gd name="connsiteX1" fmla="*/ 108061 w 398798"/>
                <a:gd name="connsiteY1" fmla="*/ 153087 h 308747"/>
                <a:gd name="connsiteX2" fmla="*/ 0 w 398798"/>
                <a:gd name="connsiteY2" fmla="*/ 102916 h 308747"/>
                <a:gd name="connsiteX3" fmla="*/ 38593 w 398798"/>
                <a:gd name="connsiteY3" fmla="*/ 270154 h 308747"/>
                <a:gd name="connsiteX4" fmla="*/ 38593 w 398798"/>
                <a:gd name="connsiteY4" fmla="*/ 308747 h 308747"/>
                <a:gd name="connsiteX5" fmla="*/ 360205 w 398798"/>
                <a:gd name="connsiteY5" fmla="*/ 308747 h 308747"/>
                <a:gd name="connsiteX6" fmla="*/ 360205 w 398798"/>
                <a:gd name="connsiteY6" fmla="*/ 270154 h 308747"/>
                <a:gd name="connsiteX7" fmla="*/ 398798 w 398798"/>
                <a:gd name="connsiteY7" fmla="*/ 102916 h 308747"/>
                <a:gd name="connsiteX8" fmla="*/ 290737 w 398798"/>
                <a:gd name="connsiteY8" fmla="*/ 153087 h 30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798" h="308747">
                  <a:moveTo>
                    <a:pt x="199399" y="0"/>
                  </a:moveTo>
                  <a:lnTo>
                    <a:pt x="108061" y="153087"/>
                  </a:lnTo>
                  <a:lnTo>
                    <a:pt x="0" y="102916"/>
                  </a:lnTo>
                  <a:lnTo>
                    <a:pt x="38593" y="270154"/>
                  </a:lnTo>
                  <a:lnTo>
                    <a:pt x="38593" y="308747"/>
                  </a:lnTo>
                  <a:lnTo>
                    <a:pt x="360205" y="308747"/>
                  </a:lnTo>
                  <a:lnTo>
                    <a:pt x="360205" y="270154"/>
                  </a:lnTo>
                  <a:lnTo>
                    <a:pt x="398798" y="102916"/>
                  </a:lnTo>
                  <a:lnTo>
                    <a:pt x="290737" y="153087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8280480-E561-6A35-F146-18B45C2557F4}"/>
                </a:ext>
              </a:extLst>
            </p:cNvPr>
            <p:cNvSpPr/>
            <p:nvPr/>
          </p:nvSpPr>
          <p:spPr>
            <a:xfrm>
              <a:off x="6902227" y="1980414"/>
              <a:ext cx="321611" cy="51457"/>
            </a:xfrm>
            <a:custGeom>
              <a:avLst/>
              <a:gdLst>
                <a:gd name="connsiteX0" fmla="*/ 0 w 321611"/>
                <a:gd name="connsiteY0" fmla="*/ 0 h 51457"/>
                <a:gd name="connsiteX1" fmla="*/ 321611 w 321611"/>
                <a:gd name="connsiteY1" fmla="*/ 0 h 51457"/>
                <a:gd name="connsiteX2" fmla="*/ 321611 w 321611"/>
                <a:gd name="connsiteY2" fmla="*/ 51458 h 51457"/>
                <a:gd name="connsiteX3" fmla="*/ 0 w 321611"/>
                <a:gd name="connsiteY3" fmla="*/ 51458 h 5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611" h="51457">
                  <a:moveTo>
                    <a:pt x="0" y="0"/>
                  </a:moveTo>
                  <a:lnTo>
                    <a:pt x="321611" y="0"/>
                  </a:lnTo>
                  <a:lnTo>
                    <a:pt x="321611" y="51458"/>
                  </a:lnTo>
                  <a:lnTo>
                    <a:pt x="0" y="51458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AA9D28E-5441-CD56-CAC7-347160343781}"/>
                </a:ext>
              </a:extLst>
            </p:cNvPr>
            <p:cNvSpPr/>
            <p:nvPr/>
          </p:nvSpPr>
          <p:spPr>
            <a:xfrm>
              <a:off x="6794809" y="1680029"/>
              <a:ext cx="54030" cy="54030"/>
            </a:xfrm>
            <a:custGeom>
              <a:avLst/>
              <a:gdLst>
                <a:gd name="connsiteX0" fmla="*/ 0 w 54030"/>
                <a:gd name="connsiteY0" fmla="*/ 0 h 54030"/>
                <a:gd name="connsiteX1" fmla="*/ 9005 w 54030"/>
                <a:gd name="connsiteY1" fmla="*/ 45026 h 54030"/>
                <a:gd name="connsiteX2" fmla="*/ 54031 w 54030"/>
                <a:gd name="connsiteY2" fmla="*/ 54031 h 54030"/>
                <a:gd name="connsiteX3" fmla="*/ 45026 w 54030"/>
                <a:gd name="connsiteY3" fmla="*/ 9005 h 5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30" h="54030">
                  <a:moveTo>
                    <a:pt x="0" y="0"/>
                  </a:moveTo>
                  <a:lnTo>
                    <a:pt x="9005" y="45026"/>
                  </a:lnTo>
                  <a:lnTo>
                    <a:pt x="54031" y="54031"/>
                  </a:lnTo>
                  <a:lnTo>
                    <a:pt x="45026" y="9005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7F9CBB-2FC4-1A02-C231-4C0BC8F42A8A}"/>
                </a:ext>
              </a:extLst>
            </p:cNvPr>
            <p:cNvSpPr/>
            <p:nvPr/>
          </p:nvSpPr>
          <p:spPr>
            <a:xfrm>
              <a:off x="7277226" y="1680029"/>
              <a:ext cx="54030" cy="54030"/>
            </a:xfrm>
            <a:custGeom>
              <a:avLst/>
              <a:gdLst>
                <a:gd name="connsiteX0" fmla="*/ 9005 w 54030"/>
                <a:gd name="connsiteY0" fmla="*/ 9005 h 54030"/>
                <a:gd name="connsiteX1" fmla="*/ 0 w 54030"/>
                <a:gd name="connsiteY1" fmla="*/ 54031 h 54030"/>
                <a:gd name="connsiteX2" fmla="*/ 45026 w 54030"/>
                <a:gd name="connsiteY2" fmla="*/ 45026 h 54030"/>
                <a:gd name="connsiteX3" fmla="*/ 54031 w 54030"/>
                <a:gd name="connsiteY3" fmla="*/ 0 h 5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30" h="54030">
                  <a:moveTo>
                    <a:pt x="9005" y="9005"/>
                  </a:moveTo>
                  <a:lnTo>
                    <a:pt x="0" y="54031"/>
                  </a:lnTo>
                  <a:lnTo>
                    <a:pt x="45026" y="45026"/>
                  </a:lnTo>
                  <a:lnTo>
                    <a:pt x="54031" y="0"/>
                  </a:lnTo>
                  <a:close/>
                </a:path>
              </a:pathLst>
            </a:custGeom>
            <a:solidFill>
              <a:srgbClr val="FFC000"/>
            </a:solidFill>
            <a:ln w="635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/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9800DB4A-2630-A670-8059-F372EB361AD1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7534723-1ACC-DF6A-C9C6-4CCE624106D7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2ABC24-FD2C-6D14-04DB-FF530F283029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6.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개선안</a:t>
            </a:r>
          </a:p>
        </p:txBody>
      </p:sp>
      <p:sp>
        <p:nvSpPr>
          <p:cNvPr id="20" name="슬라이드 번호 개체 틀 25">
            <a:extLst>
              <a:ext uri="{FF2B5EF4-FFF2-40B4-BE49-F238E27FC236}">
                <a16:creationId xmlns:a16="http://schemas.microsoft.com/office/drawing/2014/main" id="{BEC92F2D-BC40-79FE-66FD-F7ECDAD84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23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021D2-1924-2065-642E-9CE8AA6EC659}"/>
              </a:ext>
            </a:extLst>
          </p:cNvPr>
          <p:cNvSpPr txBox="1"/>
          <p:nvPr/>
        </p:nvSpPr>
        <p:spPr>
          <a:xfrm>
            <a:off x="612503" y="917262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1">
              <a:buFont typeface="Arial" panose="020B0604020202020204" pitchFamily="34" charset="0"/>
              <a:buNone/>
            </a:pPr>
            <a:r>
              <a:rPr lang="ko-KR" altLang="en-US" sz="1800" b="0" i="0" u="none" strike="noStrike" kern="120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고객 이탈 방지 및 충성 고객 전환 전략</a:t>
            </a:r>
          </a:p>
        </p:txBody>
      </p:sp>
    </p:spTree>
    <p:extLst>
      <p:ext uri="{BB962C8B-B14F-4D97-AF65-F5344CB8AC3E}">
        <p14:creationId xmlns:p14="http://schemas.microsoft.com/office/powerpoint/2010/main" val="389786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B7DF366-1CCE-250E-9350-A2921038F1CD}"/>
              </a:ext>
            </a:extLst>
          </p:cNvPr>
          <p:cNvSpPr txBox="1"/>
          <p:nvPr/>
        </p:nvSpPr>
        <p:spPr>
          <a:xfrm>
            <a:off x="203200" y="73562"/>
            <a:ext cx="4724396" cy="66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6. </a:t>
            </a:r>
            <a:r>
              <a:rPr lang="ko-KR" altLang="en-US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개선안</a:t>
            </a:r>
            <a:endParaRPr lang="ko-KR" altLang="en-US" sz="32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6" name="_talkv_wvcf1UxCIt_riKzRTpw62Ds6qRHyqq7w1_talkv_high">
            <a:hlinkClick r:id="" action="ppaction://media"/>
            <a:extLst>
              <a:ext uri="{FF2B5EF4-FFF2-40B4-BE49-F238E27FC236}">
                <a16:creationId xmlns:a16="http://schemas.microsoft.com/office/drawing/2014/main" id="{840338FD-3677-3558-E223-4DD559BE4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300" y="964167"/>
            <a:ext cx="9677400" cy="5443538"/>
          </a:xfrm>
          <a:prstGeom prst="rect">
            <a:avLst/>
          </a:prstGeom>
        </p:spPr>
      </p:pic>
      <p:sp>
        <p:nvSpPr>
          <p:cNvPr id="4" name="슬라이드 번호 개체 틀 25">
            <a:extLst>
              <a:ext uri="{FF2B5EF4-FFF2-40B4-BE49-F238E27FC236}">
                <a16:creationId xmlns:a16="http://schemas.microsoft.com/office/drawing/2014/main" id="{B6CE01A2-E6E5-2D7D-4A17-0B7F85C25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72600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24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92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B7DF366-1CCE-250E-9350-A2921038F1CD}"/>
              </a:ext>
            </a:extLst>
          </p:cNvPr>
          <p:cNvSpPr txBox="1"/>
          <p:nvPr/>
        </p:nvSpPr>
        <p:spPr>
          <a:xfrm>
            <a:off x="203200" y="73563"/>
            <a:ext cx="4724396" cy="66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7. </a:t>
            </a:r>
            <a:r>
              <a:rPr lang="ko-KR" altLang="en-US" sz="32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과제수행모습</a:t>
            </a:r>
            <a:endParaRPr lang="en-US" altLang="ko-KR" sz="3200" b="1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909BCA-86EB-3EFD-6185-A1BE62C0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19100"/>
            <a:ext cx="11544300" cy="54151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8ECC8B-EA9A-654D-9B53-878A1A5705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r="75858" b="66632"/>
          <a:stretch/>
        </p:blipFill>
        <p:spPr>
          <a:xfrm>
            <a:off x="323850" y="1219100"/>
            <a:ext cx="2852983" cy="18069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123C9A-0B97-768F-62BC-7C4C5BF6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460" y="1219100"/>
            <a:ext cx="2848373" cy="18100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9BD35F-8E75-1D21-3515-F13FAE3D2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" y="1181187"/>
            <a:ext cx="2973633" cy="1933488"/>
          </a:xfrm>
          <a:prstGeom prst="rect">
            <a:avLst/>
          </a:prstGeom>
        </p:spPr>
      </p:pic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D72A3F1A-C15C-7068-1558-AA02B51DC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25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12681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B7DF366-1CCE-250E-9350-A2921038F1CD}"/>
              </a:ext>
            </a:extLst>
          </p:cNvPr>
          <p:cNvSpPr txBox="1"/>
          <p:nvPr/>
        </p:nvSpPr>
        <p:spPr>
          <a:xfrm>
            <a:off x="203200" y="73563"/>
            <a:ext cx="4724396" cy="66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8. Learned Lessons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8CCD37D-E453-64CB-9B0F-CD5B6108D0E1}"/>
              </a:ext>
            </a:extLst>
          </p:cNvPr>
          <p:cNvSpPr/>
          <p:nvPr/>
        </p:nvSpPr>
        <p:spPr>
          <a:xfrm>
            <a:off x="292761" y="1741532"/>
            <a:ext cx="1779643" cy="3759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C329F9-856B-060F-7369-82B5EBBBB980}"/>
              </a:ext>
            </a:extLst>
          </p:cNvPr>
          <p:cNvSpPr/>
          <p:nvPr/>
        </p:nvSpPr>
        <p:spPr>
          <a:xfrm>
            <a:off x="2276368" y="1741532"/>
            <a:ext cx="1779643" cy="3759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CB65DC-C911-175A-78CC-4B4A0F255C29}"/>
              </a:ext>
            </a:extLst>
          </p:cNvPr>
          <p:cNvSpPr/>
          <p:nvPr/>
        </p:nvSpPr>
        <p:spPr>
          <a:xfrm>
            <a:off x="4259977" y="1741532"/>
            <a:ext cx="1779643" cy="3759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2BEBFA6-2534-0EFD-F765-22257C660E1A}"/>
              </a:ext>
            </a:extLst>
          </p:cNvPr>
          <p:cNvSpPr/>
          <p:nvPr/>
        </p:nvSpPr>
        <p:spPr>
          <a:xfrm>
            <a:off x="6243584" y="1741532"/>
            <a:ext cx="1779643" cy="3759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A2CEB1-5228-BC88-332F-8FCE89F5C818}"/>
              </a:ext>
            </a:extLst>
          </p:cNvPr>
          <p:cNvSpPr/>
          <p:nvPr/>
        </p:nvSpPr>
        <p:spPr>
          <a:xfrm>
            <a:off x="8227193" y="1741532"/>
            <a:ext cx="1779643" cy="3759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F09A36-C7E0-E15D-B155-3C9F7283E1F2}"/>
              </a:ext>
            </a:extLst>
          </p:cNvPr>
          <p:cNvSpPr/>
          <p:nvPr/>
        </p:nvSpPr>
        <p:spPr>
          <a:xfrm>
            <a:off x="10210800" y="1741532"/>
            <a:ext cx="1779643" cy="3759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3A070-1384-5208-DA6A-EB06735B9F1A}"/>
              </a:ext>
            </a:extLst>
          </p:cNvPr>
          <p:cNvSpPr txBox="1"/>
          <p:nvPr/>
        </p:nvSpPr>
        <p:spPr>
          <a:xfrm>
            <a:off x="534463" y="1905000"/>
            <a:ext cx="129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강민석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A88545-4D3F-3107-6041-57BEF32A70EB}"/>
              </a:ext>
            </a:extLst>
          </p:cNvPr>
          <p:cNvSpPr txBox="1"/>
          <p:nvPr/>
        </p:nvSpPr>
        <p:spPr>
          <a:xfrm>
            <a:off x="2518070" y="1909834"/>
            <a:ext cx="129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김동호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4C6B11-6097-9A7E-0785-005384648FA3}"/>
              </a:ext>
            </a:extLst>
          </p:cNvPr>
          <p:cNvSpPr txBox="1"/>
          <p:nvPr/>
        </p:nvSpPr>
        <p:spPr>
          <a:xfrm>
            <a:off x="4501677" y="1914668"/>
            <a:ext cx="129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신서빈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CA7A2-0A63-5083-E928-8DF6430E3FAD}"/>
              </a:ext>
            </a:extLst>
          </p:cNvPr>
          <p:cNvSpPr txBox="1"/>
          <p:nvPr/>
        </p:nvSpPr>
        <p:spPr>
          <a:xfrm>
            <a:off x="6485284" y="1919502"/>
            <a:ext cx="129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최다은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AEB739-466C-B4D3-A01B-832E782ACA38}"/>
              </a:ext>
            </a:extLst>
          </p:cNvPr>
          <p:cNvSpPr txBox="1"/>
          <p:nvPr/>
        </p:nvSpPr>
        <p:spPr>
          <a:xfrm>
            <a:off x="8468891" y="1924336"/>
            <a:ext cx="129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최한얼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C888B6-B7DC-5FA8-B6C7-81EAC912B02B}"/>
              </a:ext>
            </a:extLst>
          </p:cNvPr>
          <p:cNvSpPr txBox="1"/>
          <p:nvPr/>
        </p:nvSpPr>
        <p:spPr>
          <a:xfrm>
            <a:off x="10452498" y="1929170"/>
            <a:ext cx="129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현수진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8A02551-8868-82FD-C43F-111C97AB21D4}"/>
              </a:ext>
            </a:extLst>
          </p:cNvPr>
          <p:cNvCxnSpPr>
            <a:cxnSpLocks/>
          </p:cNvCxnSpPr>
          <p:nvPr/>
        </p:nvCxnSpPr>
        <p:spPr>
          <a:xfrm>
            <a:off x="8305800" y="3429000"/>
            <a:ext cx="16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306AB03-369B-2F52-0189-48968E201416}"/>
              </a:ext>
            </a:extLst>
          </p:cNvPr>
          <p:cNvCxnSpPr>
            <a:cxnSpLocks/>
          </p:cNvCxnSpPr>
          <p:nvPr/>
        </p:nvCxnSpPr>
        <p:spPr>
          <a:xfrm>
            <a:off x="382481" y="3429000"/>
            <a:ext cx="16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BF50FF1-4492-51DF-6879-AD954E933D80}"/>
              </a:ext>
            </a:extLst>
          </p:cNvPr>
          <p:cNvCxnSpPr>
            <a:cxnSpLocks/>
          </p:cNvCxnSpPr>
          <p:nvPr/>
        </p:nvCxnSpPr>
        <p:spPr>
          <a:xfrm>
            <a:off x="2366088" y="3429000"/>
            <a:ext cx="16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68E44FD-EEE8-D251-174B-53847DA48BC8}"/>
              </a:ext>
            </a:extLst>
          </p:cNvPr>
          <p:cNvCxnSpPr>
            <a:cxnSpLocks/>
          </p:cNvCxnSpPr>
          <p:nvPr/>
        </p:nvCxnSpPr>
        <p:spPr>
          <a:xfrm>
            <a:off x="4349695" y="3429000"/>
            <a:ext cx="16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E223797-10C7-56DD-CA7E-8614EF4C5495}"/>
              </a:ext>
            </a:extLst>
          </p:cNvPr>
          <p:cNvCxnSpPr>
            <a:cxnSpLocks/>
          </p:cNvCxnSpPr>
          <p:nvPr/>
        </p:nvCxnSpPr>
        <p:spPr>
          <a:xfrm>
            <a:off x="6333302" y="3429000"/>
            <a:ext cx="16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FA7548A-2C55-AA16-1604-61CA3116F27E}"/>
              </a:ext>
            </a:extLst>
          </p:cNvPr>
          <p:cNvCxnSpPr>
            <a:cxnSpLocks/>
          </p:cNvCxnSpPr>
          <p:nvPr/>
        </p:nvCxnSpPr>
        <p:spPr>
          <a:xfrm>
            <a:off x="10300516" y="3429000"/>
            <a:ext cx="16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강민석의 프로필 사진">
            <a:extLst>
              <a:ext uri="{FF2B5EF4-FFF2-40B4-BE49-F238E27FC236}">
                <a16:creationId xmlns:a16="http://schemas.microsoft.com/office/drawing/2014/main" id="{BE429086-6133-C253-1D2B-A9E5D33F3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4" y="2279829"/>
            <a:ext cx="1020913" cy="10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신서빈의 프로필 사진">
            <a:extLst>
              <a:ext uri="{FF2B5EF4-FFF2-40B4-BE49-F238E27FC236}">
                <a16:creationId xmlns:a16="http://schemas.microsoft.com/office/drawing/2014/main" id="{CB1554FD-8AA4-E886-ED51-06CABC0D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14" y="2279973"/>
            <a:ext cx="1039962" cy="10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최다은의 프로필 사진">
            <a:extLst>
              <a:ext uri="{FF2B5EF4-FFF2-40B4-BE49-F238E27FC236}">
                <a16:creationId xmlns:a16="http://schemas.microsoft.com/office/drawing/2014/main" id="{9F5DCE09-E403-903F-E3E8-7716AC73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21" y="2299022"/>
            <a:ext cx="1039962" cy="10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최한얼의 프로필 사진">
            <a:extLst>
              <a:ext uri="{FF2B5EF4-FFF2-40B4-BE49-F238E27FC236}">
                <a16:creationId xmlns:a16="http://schemas.microsoft.com/office/drawing/2014/main" id="{28E59F5C-E6A0-708C-2730-90CA8EDC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28" y="2297494"/>
            <a:ext cx="1039962" cy="10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uuujin708의 프로필 사진">
            <a:extLst>
              <a:ext uri="{FF2B5EF4-FFF2-40B4-BE49-F238E27FC236}">
                <a16:creationId xmlns:a16="http://schemas.microsoft.com/office/drawing/2014/main" id="{21C3D0B5-780F-A788-64AF-E9A704DB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635" y="2292660"/>
            <a:ext cx="1039962" cy="10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2C6D636-0390-B269-6534-C454A191E630}"/>
              </a:ext>
            </a:extLst>
          </p:cNvPr>
          <p:cNvSpPr txBox="1"/>
          <p:nvPr/>
        </p:nvSpPr>
        <p:spPr>
          <a:xfrm>
            <a:off x="292761" y="3557259"/>
            <a:ext cx="17796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 통해 늦은 밤까지 팀원들과 고생한 시간들이 결국 큰 보람으로 돌아왔습니다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처음에는 의견 충돌로 시작했지만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서로를 이해하고 조화를 이루며 성공적으로 마무리했습니다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경험은 팀워크의 힘과 다양성의 가치를 새삼 깨닫게 해주었고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앞으로의 도전에 대한 긍정적인 자세를 갖게 했습니다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5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98EF7-0621-F4AA-7BE4-46F0CC6CA0CE}"/>
              </a:ext>
            </a:extLst>
          </p:cNvPr>
          <p:cNvSpPr txBox="1"/>
          <p:nvPr/>
        </p:nvSpPr>
        <p:spPr>
          <a:xfrm>
            <a:off x="2276344" y="3557259"/>
            <a:ext cx="1779665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실무와 가까운 프로젝트를 수행하며 현업에서의 데이터 분석 방식을 알게 됐습니다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팀장으로서 회의를 주재하고 다양한 의견을 정리하는 등 리더의 자세에 대해서도 많이 배울 수 있었습니다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 진행하며 우여곡절이 있었지만 만족할 만한 결과물이 나와 다행이었습니다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0D739-98B8-78B6-2933-A14DEB793D2D}"/>
              </a:ext>
            </a:extLst>
          </p:cNvPr>
          <p:cNvSpPr txBox="1"/>
          <p:nvPr/>
        </p:nvSpPr>
        <p:spPr>
          <a:xfrm>
            <a:off x="4259967" y="3557259"/>
            <a:ext cx="1779645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프로젝트를 진행하며 통계학적 지식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방식 등 많은 것들을 배웠지만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인상 깊었던 것은 </a:t>
            </a:r>
            <a:r>
              <a:rPr lang="ko-KR" altLang="en-US" sz="1050" dirty="0" err="1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팀원들과의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소통의 중요성이라고 생각합니다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혼자라면 해결하지 못했을 문제들을 팀원들과 의견을 나누며 해결해 나갔고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결과 성공적으로 프로젝트를 마무리할 수 있었다고 생각합니다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ko-KR" altLang="en-US" sz="105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953D5-D485-1AAE-3FBE-7563EF270EBD}"/>
              </a:ext>
            </a:extLst>
          </p:cNvPr>
          <p:cNvSpPr txBox="1"/>
          <p:nvPr/>
        </p:nvSpPr>
        <p:spPr>
          <a:xfrm>
            <a:off x="6243570" y="3557259"/>
            <a:ext cx="177964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비전공자로서 정말 기초적인 코딩만을 알고 들어와 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주의 기간동안 정말 </a:t>
            </a:r>
            <a:r>
              <a:rPr lang="ko-KR" altLang="en-US" sz="1050" dirty="0" err="1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많은것을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배워갈 수 있었던 시간이었습니다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프로젝트를 통해  빅데이터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err="1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머신러닝을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직접 적용하며 짧은 시간안에 성장할 수 있었던 것 같습니다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5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6AEBD-544F-D7E7-4262-C2EBD4CED3B0}"/>
              </a:ext>
            </a:extLst>
          </p:cNvPr>
          <p:cNvSpPr txBox="1"/>
          <p:nvPr/>
        </p:nvSpPr>
        <p:spPr>
          <a:xfrm>
            <a:off x="8227173" y="3557259"/>
            <a:ext cx="1779645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빅데이터를 다루는 능력이 많이 부족했지만 이번 프로젝트를 진행하면서 아주 조금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(?)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은 할 줄 </a:t>
            </a:r>
            <a:r>
              <a:rPr lang="ko-KR" altLang="en-US" sz="1050" b="0" i="0" dirty="0" err="1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알게된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것 같습니다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5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데이터를 보고 어떤 모델을 선택할지 정하는 작업이</a:t>
            </a:r>
            <a:b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5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나중에 현업에서 모델을 선택하는 것에 있어서 많은 도움이 될 것 같습니다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CF1A5-8810-C710-DE61-59AD8A0B4E5F}"/>
              </a:ext>
            </a:extLst>
          </p:cNvPr>
          <p:cNvSpPr txBox="1"/>
          <p:nvPr/>
        </p:nvSpPr>
        <p:spPr>
          <a:xfrm>
            <a:off x="10210776" y="3557259"/>
            <a:ext cx="1779645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복잡한 과제를 해결하기 위해 팀원들과 어떻게 하면 생산적으로 협업할 수 있을까 깊게 고민할 수  있었던 시간이었습니다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팀원들과 의견을 나누고 문제를 해결해 나간 모든 과정에서 배운 점이 많습니다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든든한 팀원들과 함께 남은 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프로젝트도 즐기면서 끝까지 마무리해보겠습니다</a:t>
            </a:r>
            <a:r>
              <a:rPr lang="en-US" altLang="ko-KR" sz="105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5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2" descr="Dongho Kim의 프로필 사진">
            <a:extLst>
              <a:ext uri="{FF2B5EF4-FFF2-40B4-BE49-F238E27FC236}">
                <a16:creationId xmlns:a16="http://schemas.microsoft.com/office/drawing/2014/main" id="{0B6FA11D-5D43-2EA7-C535-FB1A9DF12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29" y="2279829"/>
            <a:ext cx="1020913" cy="10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25">
            <a:extLst>
              <a:ext uri="{FF2B5EF4-FFF2-40B4-BE49-F238E27FC236}">
                <a16:creationId xmlns:a16="http://schemas.microsoft.com/office/drawing/2014/main" id="{C033E65F-43FC-575C-7D20-9BFD43B72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26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7279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783044" y="-20354"/>
            <a:ext cx="2611894" cy="2611894"/>
            <a:chOff x="12852446" y="-30535"/>
            <a:chExt cx="3917842" cy="3917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52446" y="-30535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3040" y="-1838095"/>
            <a:ext cx="2611894" cy="2611894"/>
            <a:chOff x="12852446" y="-2757144"/>
            <a:chExt cx="3917842" cy="391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52446" y="-275714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83045" y="5432866"/>
            <a:ext cx="2611894" cy="2611894"/>
            <a:chOff x="12852446" y="8149293"/>
            <a:chExt cx="3917842" cy="3917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52446" y="8149293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63260" y="3601775"/>
            <a:ext cx="2507931" cy="2611894"/>
            <a:chOff x="12930419" y="5344711"/>
            <a:chExt cx="3761897" cy="3917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930419" y="5344711"/>
              <a:ext cx="3761897" cy="39178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" y="6663246"/>
            <a:ext cx="12292063" cy="200249"/>
            <a:chOff x="0" y="9994866"/>
            <a:chExt cx="18438095" cy="3003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994866"/>
              <a:ext cx="18438095" cy="30037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D4B97B-4AFF-6B1C-797E-9785B9C66AD2}"/>
              </a:ext>
            </a:extLst>
          </p:cNvPr>
          <p:cNvGrpSpPr/>
          <p:nvPr/>
        </p:nvGrpSpPr>
        <p:grpSpPr>
          <a:xfrm>
            <a:off x="8783042" y="3567653"/>
            <a:ext cx="2611897" cy="2611897"/>
            <a:chOff x="-95238" y="-95238"/>
            <a:chExt cx="10476190" cy="1047619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3213874D-2844-C371-6907-0A03618DCA5E}"/>
                </a:ext>
              </a:extLst>
            </p:cNvPr>
            <p:cNvGrpSpPr/>
            <p:nvPr/>
          </p:nvGrpSpPr>
          <p:grpSpPr>
            <a:xfrm>
              <a:off x="1" y="1"/>
              <a:ext cx="10285715" cy="10285715"/>
              <a:chOff x="0" y="0"/>
              <a:chExt cx="10285714" cy="10285714"/>
            </a:xfrm>
          </p:grpSpPr>
          <p:pic>
            <p:nvPicPr>
              <p:cNvPr id="8" name="Object 2">
                <a:extLst>
                  <a:ext uri="{FF2B5EF4-FFF2-40B4-BE49-F238E27FC236}">
                    <a16:creationId xmlns:a16="http://schemas.microsoft.com/office/drawing/2014/main" id="{EAB7C22C-AFA1-E777-8A03-1B826AB9B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0285714" cy="10285714"/>
              </a:xfrm>
              <a:prstGeom prst="ellipse">
                <a:avLst/>
              </a:prstGeom>
            </p:spPr>
          </p:pic>
        </p:grpSp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68AB6B40-022F-F4C6-849A-2E2B8BC2AC0E}"/>
                </a:ext>
              </a:extLst>
            </p:cNvPr>
            <p:cNvGrpSpPr/>
            <p:nvPr/>
          </p:nvGrpSpPr>
          <p:grpSpPr>
            <a:xfrm>
              <a:off x="-95238" y="-95238"/>
              <a:ext cx="10476190" cy="10476190"/>
              <a:chOff x="-95238" y="-95238"/>
              <a:chExt cx="10476190" cy="10476190"/>
            </a:xfrm>
          </p:grpSpPr>
          <p:pic>
            <p:nvPicPr>
              <p:cNvPr id="7" name="Object 5">
                <a:extLst>
                  <a:ext uri="{FF2B5EF4-FFF2-40B4-BE49-F238E27FC236}">
                    <a16:creationId xmlns:a16="http://schemas.microsoft.com/office/drawing/2014/main" id="{B1454090-BC2B-49F6-284B-CCC4474FA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95238" y="-95238"/>
                <a:ext cx="10476190" cy="10476190"/>
              </a:xfrm>
              <a:prstGeom prst="ellipse">
                <a:avLst/>
              </a:prstGeom>
            </p:spPr>
          </p:pic>
        </p:grp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0EC0D179-DC6D-4825-B11C-86178D8A64F4}"/>
              </a:ext>
            </a:extLst>
          </p:cNvPr>
          <p:cNvSpPr/>
          <p:nvPr/>
        </p:nvSpPr>
        <p:spPr>
          <a:xfrm>
            <a:off x="8783042" y="3577811"/>
            <a:ext cx="2611897" cy="2611897"/>
          </a:xfrm>
          <a:prstGeom prst="ellipse">
            <a:avLst/>
          </a:prstGeom>
          <a:solidFill>
            <a:srgbClr val="809DDE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2FEAA-39EB-5143-B7A7-6B430C82CC20}"/>
              </a:ext>
            </a:extLst>
          </p:cNvPr>
          <p:cNvSpPr/>
          <p:nvPr/>
        </p:nvSpPr>
        <p:spPr>
          <a:xfrm>
            <a:off x="8783045" y="3557497"/>
            <a:ext cx="2611897" cy="2611897"/>
          </a:xfrm>
          <a:prstGeom prst="ellipse">
            <a:avLst/>
          </a:prstGeom>
          <a:solidFill>
            <a:srgbClr val="809DDE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4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54909-844A-14DC-FAF1-352DA94DEF1C}"/>
              </a:ext>
            </a:extLst>
          </p:cNvPr>
          <p:cNvSpPr txBox="1"/>
          <p:nvPr/>
        </p:nvSpPr>
        <p:spPr>
          <a:xfrm>
            <a:off x="91925" y="112965"/>
            <a:ext cx="3251200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POSCO </a:t>
            </a:r>
            <a:r>
              <a:rPr lang="ko-KR" altLang="en-US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 </a:t>
            </a:r>
            <a:r>
              <a:rPr lang="en-US" altLang="ko-KR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&amp; </a:t>
            </a:r>
            <a:r>
              <a:rPr lang="en-US" altLang="ko-KR" sz="1333" b="1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BigData</a:t>
            </a:r>
            <a:r>
              <a:rPr lang="en-US" altLang="ko-KR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아카데미 </a:t>
            </a:r>
            <a:r>
              <a:rPr lang="en-US" altLang="ko-KR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r>
              <a:rPr lang="ko-KR" altLang="en-US" sz="1333" b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8783045" y="1797388"/>
            <a:ext cx="2611894" cy="2611894"/>
            <a:chOff x="12852446" y="2696074"/>
            <a:chExt cx="3917842" cy="3917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>
              <a:alphaModFix amt="50000"/>
            </a:blip>
            <a:stretch>
              <a:fillRect/>
            </a:stretch>
          </p:blipFill>
          <p:spPr>
            <a:xfrm rot="5400000">
              <a:off x="12852446" y="2696074"/>
              <a:ext cx="3917842" cy="391784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D780B2-EA82-9243-14E1-F377F04A3B4E}"/>
              </a:ext>
            </a:extLst>
          </p:cNvPr>
          <p:cNvSpPr txBox="1"/>
          <p:nvPr/>
        </p:nvSpPr>
        <p:spPr>
          <a:xfrm>
            <a:off x="5422678" y="2626986"/>
            <a:ext cx="2209800" cy="952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4800" b="1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en-US" altLang="ko-KR" sz="3200" b="1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51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>
            <a:extLst>
              <a:ext uri="{FF2B5EF4-FFF2-40B4-BE49-F238E27FC236}">
                <a16:creationId xmlns:a16="http://schemas.microsoft.com/office/drawing/2014/main" id="{1F462120-7FFC-4153-C3E2-EC6888D93BF3}"/>
              </a:ext>
            </a:extLst>
          </p:cNvPr>
          <p:cNvSpPr txBox="1"/>
          <p:nvPr/>
        </p:nvSpPr>
        <p:spPr>
          <a:xfrm>
            <a:off x="598821" y="1688160"/>
            <a:ext cx="8190402" cy="378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9807" lvl="2" indent="-199935">
              <a:lnSpc>
                <a:spcPts val="3328"/>
              </a:lnSpc>
              <a:buFont typeface="Arial"/>
              <a:buChar char="⚬"/>
            </a:pPr>
            <a:r>
              <a:rPr lang="en-US" sz="18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렌탈</a:t>
            </a:r>
            <a:r>
              <a:rPr lang="en-US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사업은</a:t>
            </a:r>
            <a:r>
              <a:rPr lang="en-US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고객에게</a:t>
            </a:r>
            <a:r>
              <a:rPr lang="en-US" sz="18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상품을</a:t>
            </a:r>
            <a:r>
              <a:rPr lang="en-US" sz="18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기간 동안</a:t>
            </a:r>
            <a:r>
              <a:rPr lang="en-US" sz="18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임대</a:t>
            </a:r>
            <a:r>
              <a:rPr lang="en-US" sz="18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하여</a:t>
            </a:r>
            <a:r>
              <a:rPr lang="en-US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사용료를</a:t>
            </a:r>
            <a:r>
              <a:rPr lang="en-US" sz="18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받는</a:t>
            </a:r>
            <a:r>
              <a:rPr lang="en-US" sz="18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</a:t>
            </a:r>
            <a:endParaRPr lang="en-US" sz="18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D16F563-39D4-A06F-E7DD-88F997808F7D}"/>
              </a:ext>
            </a:extLst>
          </p:cNvPr>
          <p:cNvSpPr/>
          <p:nvPr/>
        </p:nvSpPr>
        <p:spPr>
          <a:xfrm>
            <a:off x="-1655107" y="4269"/>
            <a:ext cx="1401106" cy="2154737"/>
          </a:xfrm>
          <a:custGeom>
            <a:avLst/>
            <a:gdLst/>
            <a:ahLst/>
            <a:cxnLst/>
            <a:rect l="l" t="t" r="r" b="b"/>
            <a:pathLst>
              <a:path w="16658952" h="9561153">
                <a:moveTo>
                  <a:pt x="0" y="0"/>
                </a:moveTo>
                <a:lnTo>
                  <a:pt x="16658952" y="0"/>
                </a:lnTo>
                <a:lnTo>
                  <a:pt x="16658952" y="9561153"/>
                </a:lnTo>
                <a:lnTo>
                  <a:pt x="0" y="9561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227" r="-49860"/>
            </a:stretch>
          </a:blipFill>
        </p:spPr>
        <p:txBody>
          <a:bodyPr/>
          <a:lstStyle/>
          <a:p>
            <a:endParaRPr lang="ko-KR" altLang="en-US" sz="704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0747FE2E-1436-7895-3814-5817CD3D2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3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61605F-062E-A7B0-46A6-75C906DFB502}"/>
              </a:ext>
            </a:extLst>
          </p:cNvPr>
          <p:cNvGrpSpPr/>
          <p:nvPr/>
        </p:nvGrpSpPr>
        <p:grpSpPr>
          <a:xfrm>
            <a:off x="877034" y="5676690"/>
            <a:ext cx="10243072" cy="571710"/>
            <a:chOff x="791752" y="4945685"/>
            <a:chExt cx="8322496" cy="4645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C77AD9B-A95E-B410-DEEC-A84188A1D40E}"/>
                </a:ext>
              </a:extLst>
            </p:cNvPr>
            <p:cNvSpPr/>
            <p:nvPr/>
          </p:nvSpPr>
          <p:spPr>
            <a:xfrm>
              <a:off x="791754" y="4945685"/>
              <a:ext cx="8322494" cy="464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39149CE6-F272-F7AD-4CA8-30E0477E2089}"/>
                </a:ext>
              </a:extLst>
            </p:cNvPr>
            <p:cNvSpPr txBox="1"/>
            <p:nvPr/>
          </p:nvSpPr>
          <p:spPr>
            <a:xfrm>
              <a:off x="791752" y="5083219"/>
              <a:ext cx="8080706" cy="2209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당사는 정수기를 전문으로 </a:t>
              </a:r>
              <a:r>
                <a:rPr lang="ko-KR" altLang="en-US" sz="2000" dirty="0" err="1">
                  <a:solidFill>
                    <a:schemeClr val="tx2">
                      <a:lumMod val="7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렌탈</a:t>
              </a: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 사업을 하는 회사 </a:t>
              </a:r>
              <a:endParaRPr lang="en-US" sz="2000" dirty="0">
                <a:solidFill>
                  <a:schemeClr val="tx2">
                    <a:lumMod val="7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78A4ABC-48A5-5958-5511-BA5EA9E1746E}"/>
              </a:ext>
            </a:extLst>
          </p:cNvPr>
          <p:cNvGrpSpPr/>
          <p:nvPr/>
        </p:nvGrpSpPr>
        <p:grpSpPr>
          <a:xfrm>
            <a:off x="1220324" y="3505200"/>
            <a:ext cx="9751364" cy="1716817"/>
            <a:chOff x="1528265" y="2954730"/>
            <a:chExt cx="6589081" cy="116007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196A105-1232-64B3-DE4E-07DE2BB4EF91}"/>
                </a:ext>
              </a:extLst>
            </p:cNvPr>
            <p:cNvGrpSpPr/>
            <p:nvPr/>
          </p:nvGrpSpPr>
          <p:grpSpPr>
            <a:xfrm>
              <a:off x="1528265" y="3103720"/>
              <a:ext cx="883472" cy="883472"/>
              <a:chOff x="802145" y="4790459"/>
              <a:chExt cx="1330941" cy="1330941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02BD2E1-4ABB-BEE9-6BE8-C058938802C7}"/>
                  </a:ext>
                </a:extLst>
              </p:cNvPr>
              <p:cNvSpPr/>
              <p:nvPr/>
            </p:nvSpPr>
            <p:spPr>
              <a:xfrm>
                <a:off x="802145" y="4790459"/>
                <a:ext cx="1330941" cy="1330941"/>
              </a:xfrm>
              <a:prstGeom prst="ellipse">
                <a:avLst/>
              </a:prstGeom>
              <a:solidFill>
                <a:srgbClr val="DBE1E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>
                  <a:solidFill>
                    <a:srgbClr val="C0CBE2"/>
                  </a:solidFill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4D806E3-19C7-DC6E-905F-A42C2AA2F6D3}"/>
                  </a:ext>
                </a:extLst>
              </p:cNvPr>
              <p:cNvGrpSpPr/>
              <p:nvPr/>
            </p:nvGrpSpPr>
            <p:grpSpPr>
              <a:xfrm>
                <a:off x="1206704" y="5137328"/>
                <a:ext cx="521824" cy="637201"/>
                <a:chOff x="2326033" y="5204257"/>
                <a:chExt cx="521824" cy="637201"/>
              </a:xfrm>
            </p:grpSpPr>
            <p:sp>
              <p:nvSpPr>
                <p:cNvPr id="9" name="Freeform 84">
                  <a:extLst>
                    <a:ext uri="{FF2B5EF4-FFF2-40B4-BE49-F238E27FC236}">
                      <a16:creationId xmlns:a16="http://schemas.microsoft.com/office/drawing/2014/main" id="{7F708728-D09D-A02D-EF06-40E751A298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79350" y="5560201"/>
                  <a:ext cx="437002" cy="281257"/>
                </a:xfrm>
                <a:custGeom>
                  <a:avLst/>
                  <a:gdLst>
                    <a:gd name="T0" fmla="*/ 120 w 176"/>
                    <a:gd name="T1" fmla="*/ 48 h 112"/>
                    <a:gd name="T2" fmla="*/ 144 w 176"/>
                    <a:gd name="T3" fmla="*/ 24 h 112"/>
                    <a:gd name="T4" fmla="*/ 120 w 176"/>
                    <a:gd name="T5" fmla="*/ 0 h 112"/>
                    <a:gd name="T6" fmla="*/ 96 w 176"/>
                    <a:gd name="T7" fmla="*/ 24 h 112"/>
                    <a:gd name="T8" fmla="*/ 120 w 176"/>
                    <a:gd name="T9" fmla="*/ 48 h 112"/>
                    <a:gd name="T10" fmla="*/ 56 w 176"/>
                    <a:gd name="T11" fmla="*/ 48 h 112"/>
                    <a:gd name="T12" fmla="*/ 80 w 176"/>
                    <a:gd name="T13" fmla="*/ 24 h 112"/>
                    <a:gd name="T14" fmla="*/ 56 w 176"/>
                    <a:gd name="T15" fmla="*/ 0 h 112"/>
                    <a:gd name="T16" fmla="*/ 32 w 176"/>
                    <a:gd name="T17" fmla="*/ 24 h 112"/>
                    <a:gd name="T18" fmla="*/ 56 w 176"/>
                    <a:gd name="T19" fmla="*/ 48 h 112"/>
                    <a:gd name="T20" fmla="*/ 56 w 176"/>
                    <a:gd name="T21" fmla="*/ 64 h 112"/>
                    <a:gd name="T22" fmla="*/ 0 w 176"/>
                    <a:gd name="T23" fmla="*/ 92 h 112"/>
                    <a:gd name="T24" fmla="*/ 0 w 176"/>
                    <a:gd name="T25" fmla="*/ 112 h 112"/>
                    <a:gd name="T26" fmla="*/ 112 w 176"/>
                    <a:gd name="T27" fmla="*/ 112 h 112"/>
                    <a:gd name="T28" fmla="*/ 112 w 176"/>
                    <a:gd name="T29" fmla="*/ 92 h 112"/>
                    <a:gd name="T30" fmla="*/ 56 w 176"/>
                    <a:gd name="T31" fmla="*/ 64 h 112"/>
                    <a:gd name="T32" fmla="*/ 120 w 176"/>
                    <a:gd name="T33" fmla="*/ 64 h 112"/>
                    <a:gd name="T34" fmla="*/ 112 w 176"/>
                    <a:gd name="T35" fmla="*/ 64 h 112"/>
                    <a:gd name="T36" fmla="*/ 128 w 176"/>
                    <a:gd name="T37" fmla="*/ 92 h 112"/>
                    <a:gd name="T38" fmla="*/ 128 w 176"/>
                    <a:gd name="T39" fmla="*/ 112 h 112"/>
                    <a:gd name="T40" fmla="*/ 176 w 176"/>
                    <a:gd name="T41" fmla="*/ 112 h 112"/>
                    <a:gd name="T42" fmla="*/ 176 w 176"/>
                    <a:gd name="T43" fmla="*/ 92 h 112"/>
                    <a:gd name="T44" fmla="*/ 120 w 176"/>
                    <a:gd name="T45" fmla="*/ 64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6" h="112">
                      <a:moveTo>
                        <a:pt x="120" y="48"/>
                      </a:moveTo>
                      <a:cubicBezTo>
                        <a:pt x="133" y="48"/>
                        <a:pt x="144" y="37"/>
                        <a:pt x="144" y="24"/>
                      </a:cubicBezTo>
                      <a:cubicBezTo>
                        <a:pt x="144" y="11"/>
                        <a:pt x="133" y="0"/>
                        <a:pt x="120" y="0"/>
                      </a:cubicBezTo>
                      <a:cubicBezTo>
                        <a:pt x="107" y="0"/>
                        <a:pt x="96" y="11"/>
                        <a:pt x="96" y="24"/>
                      </a:cubicBezTo>
                      <a:cubicBezTo>
                        <a:pt x="96" y="37"/>
                        <a:pt x="107" y="48"/>
                        <a:pt x="120" y="48"/>
                      </a:cubicBezTo>
                      <a:close/>
                      <a:moveTo>
                        <a:pt x="56" y="48"/>
                      </a:moveTo>
                      <a:cubicBezTo>
                        <a:pt x="69" y="48"/>
                        <a:pt x="80" y="37"/>
                        <a:pt x="80" y="24"/>
                      </a:cubicBezTo>
                      <a:cubicBezTo>
                        <a:pt x="80" y="11"/>
                        <a:pt x="69" y="0"/>
                        <a:pt x="56" y="0"/>
                      </a:cubicBezTo>
                      <a:cubicBezTo>
                        <a:pt x="43" y="0"/>
                        <a:pt x="32" y="11"/>
                        <a:pt x="32" y="24"/>
                      </a:cubicBezTo>
                      <a:cubicBezTo>
                        <a:pt x="32" y="37"/>
                        <a:pt x="43" y="48"/>
                        <a:pt x="56" y="48"/>
                      </a:cubicBezTo>
                      <a:close/>
                      <a:moveTo>
                        <a:pt x="56" y="64"/>
                      </a:moveTo>
                      <a:cubicBezTo>
                        <a:pt x="37" y="64"/>
                        <a:pt x="0" y="73"/>
                        <a:pt x="0" y="9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112" y="112"/>
                        <a:pt x="112" y="112"/>
                        <a:pt x="112" y="112"/>
                      </a:cubicBezTo>
                      <a:cubicBezTo>
                        <a:pt x="112" y="92"/>
                        <a:pt x="112" y="92"/>
                        <a:pt x="112" y="92"/>
                      </a:cubicBezTo>
                      <a:cubicBezTo>
                        <a:pt x="112" y="73"/>
                        <a:pt x="75" y="64"/>
                        <a:pt x="56" y="64"/>
                      </a:cubicBezTo>
                      <a:close/>
                      <a:moveTo>
                        <a:pt x="120" y="64"/>
                      </a:moveTo>
                      <a:cubicBezTo>
                        <a:pt x="118" y="64"/>
                        <a:pt x="115" y="64"/>
                        <a:pt x="112" y="64"/>
                      </a:cubicBezTo>
                      <a:cubicBezTo>
                        <a:pt x="122" y="71"/>
                        <a:pt x="128" y="80"/>
                        <a:pt x="128" y="92"/>
                      </a:cubicBezTo>
                      <a:cubicBezTo>
                        <a:pt x="128" y="112"/>
                        <a:pt x="128" y="112"/>
                        <a:pt x="128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92"/>
                        <a:pt x="176" y="92"/>
                        <a:pt x="176" y="92"/>
                      </a:cubicBezTo>
                      <a:cubicBezTo>
                        <a:pt x="176" y="73"/>
                        <a:pt x="139" y="64"/>
                        <a:pt x="120" y="64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1" rIns="91440" bIns="457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sz="1799" dirty="0"/>
                </a:p>
              </p:txBody>
            </p:sp>
            <p:sp>
              <p:nvSpPr>
                <p:cNvPr id="14" name="TextBox 11">
                  <a:extLst>
                    <a:ext uri="{FF2B5EF4-FFF2-40B4-BE49-F238E27FC236}">
                      <a16:creationId xmlns:a16="http://schemas.microsoft.com/office/drawing/2014/main" id="{C3C556E9-E576-885C-A532-6E588D8E332F}"/>
                    </a:ext>
                  </a:extLst>
                </p:cNvPr>
                <p:cNvSpPr txBox="1"/>
                <p:nvPr/>
              </p:nvSpPr>
              <p:spPr>
                <a:xfrm>
                  <a:off x="2326033" y="5204257"/>
                  <a:ext cx="521824" cy="25618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2080"/>
                    </a:lnSpc>
                    <a:spcBef>
                      <a:spcPct val="0"/>
                    </a:spcBef>
                  </a:pPr>
                  <a:r>
                    <a:rPr lang="ko-KR" altLang="en-US" sz="1399" b="1" dirty="0">
                      <a:solidFill>
                        <a:srgbClr val="0000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고객</a:t>
                  </a:r>
                  <a:endParaRPr lang="en-US" sz="1399" b="1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BFB65D2-0739-5030-402F-F818AB758A71}"/>
                </a:ext>
              </a:extLst>
            </p:cNvPr>
            <p:cNvGrpSpPr/>
            <p:nvPr/>
          </p:nvGrpSpPr>
          <p:grpSpPr>
            <a:xfrm>
              <a:off x="7233874" y="3103714"/>
              <a:ext cx="883472" cy="883472"/>
              <a:chOff x="4648809" y="4483221"/>
              <a:chExt cx="1330941" cy="133094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5877EE95-7ABA-E5F1-2648-9D4887B54A2C}"/>
                  </a:ext>
                </a:extLst>
              </p:cNvPr>
              <p:cNvGrpSpPr/>
              <p:nvPr/>
            </p:nvGrpSpPr>
            <p:grpSpPr>
              <a:xfrm>
                <a:off x="4648809" y="4483221"/>
                <a:ext cx="1330941" cy="1330941"/>
                <a:chOff x="802145" y="4790459"/>
                <a:chExt cx="1330941" cy="1330941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0F32D6B-E5D7-0C70-2459-DC8DBC874FB1}"/>
                    </a:ext>
                  </a:extLst>
                </p:cNvPr>
                <p:cNvSpPr/>
                <p:nvPr/>
              </p:nvSpPr>
              <p:spPr>
                <a:xfrm>
                  <a:off x="802145" y="4790459"/>
                  <a:ext cx="1330941" cy="1330941"/>
                </a:xfrm>
                <a:prstGeom prst="ellipse">
                  <a:avLst/>
                </a:prstGeom>
                <a:solidFill>
                  <a:srgbClr val="FDF1E9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srgbClr val="C0CBE2"/>
                    </a:solidFill>
                  </a:endParaRPr>
                </a:p>
              </p:txBody>
            </p:sp>
            <p:sp>
              <p:nvSpPr>
                <p:cNvPr id="25" name="TextBox 11">
                  <a:extLst>
                    <a:ext uri="{FF2B5EF4-FFF2-40B4-BE49-F238E27FC236}">
                      <a16:creationId xmlns:a16="http://schemas.microsoft.com/office/drawing/2014/main" id="{90FB162E-F363-8AA1-4228-1B2F988A8712}"/>
                    </a:ext>
                  </a:extLst>
                </p:cNvPr>
                <p:cNvSpPr txBox="1"/>
                <p:nvPr/>
              </p:nvSpPr>
              <p:spPr>
                <a:xfrm>
                  <a:off x="1206703" y="5137328"/>
                  <a:ext cx="521825" cy="25618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2080"/>
                    </a:lnSpc>
                    <a:spcBef>
                      <a:spcPct val="0"/>
                    </a:spcBef>
                  </a:pPr>
                  <a:r>
                    <a:rPr lang="ko-KR" altLang="en-US" sz="1399" b="1" dirty="0">
                      <a:solidFill>
                        <a:srgbClr val="0000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기업</a:t>
                  </a:r>
                  <a:endParaRPr lang="en-US" sz="1399" b="1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7" name="Freeform 123">
                <a:extLst>
                  <a:ext uri="{FF2B5EF4-FFF2-40B4-BE49-F238E27FC236}">
                    <a16:creationId xmlns:a16="http://schemas.microsoft.com/office/drawing/2014/main" id="{CBB0B454-5A7A-9B95-6875-9F0094FFEF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65205" y="5161890"/>
                <a:ext cx="327911" cy="296002"/>
              </a:xfrm>
              <a:custGeom>
                <a:avLst/>
                <a:gdLst>
                  <a:gd name="T0" fmla="*/ 241 w 483"/>
                  <a:gd name="T1" fmla="*/ 0 h 436"/>
                  <a:gd name="T2" fmla="*/ 0 w 483"/>
                  <a:gd name="T3" fmla="*/ 436 h 436"/>
                  <a:gd name="T4" fmla="*/ 483 w 483"/>
                  <a:gd name="T5" fmla="*/ 97 h 436"/>
                  <a:gd name="T6" fmla="*/ 96 w 483"/>
                  <a:gd name="T7" fmla="*/ 388 h 436"/>
                  <a:gd name="T8" fmla="*/ 48 w 483"/>
                  <a:gd name="T9" fmla="*/ 339 h 436"/>
                  <a:gd name="T10" fmla="*/ 96 w 483"/>
                  <a:gd name="T11" fmla="*/ 388 h 436"/>
                  <a:gd name="T12" fmla="*/ 48 w 483"/>
                  <a:gd name="T13" fmla="*/ 291 h 436"/>
                  <a:gd name="T14" fmla="*/ 96 w 483"/>
                  <a:gd name="T15" fmla="*/ 242 h 436"/>
                  <a:gd name="T16" fmla="*/ 96 w 483"/>
                  <a:gd name="T17" fmla="*/ 194 h 436"/>
                  <a:gd name="T18" fmla="*/ 48 w 483"/>
                  <a:gd name="T19" fmla="*/ 145 h 436"/>
                  <a:gd name="T20" fmla="*/ 96 w 483"/>
                  <a:gd name="T21" fmla="*/ 194 h 436"/>
                  <a:gd name="T22" fmla="*/ 48 w 483"/>
                  <a:gd name="T23" fmla="*/ 97 h 436"/>
                  <a:gd name="T24" fmla="*/ 96 w 483"/>
                  <a:gd name="T25" fmla="*/ 48 h 436"/>
                  <a:gd name="T26" fmla="*/ 193 w 483"/>
                  <a:gd name="T27" fmla="*/ 388 h 436"/>
                  <a:gd name="T28" fmla="*/ 145 w 483"/>
                  <a:gd name="T29" fmla="*/ 339 h 436"/>
                  <a:gd name="T30" fmla="*/ 193 w 483"/>
                  <a:gd name="T31" fmla="*/ 388 h 436"/>
                  <a:gd name="T32" fmla="*/ 145 w 483"/>
                  <a:gd name="T33" fmla="*/ 291 h 436"/>
                  <a:gd name="T34" fmla="*/ 193 w 483"/>
                  <a:gd name="T35" fmla="*/ 242 h 436"/>
                  <a:gd name="T36" fmla="*/ 193 w 483"/>
                  <a:gd name="T37" fmla="*/ 194 h 436"/>
                  <a:gd name="T38" fmla="*/ 145 w 483"/>
                  <a:gd name="T39" fmla="*/ 145 h 436"/>
                  <a:gd name="T40" fmla="*/ 193 w 483"/>
                  <a:gd name="T41" fmla="*/ 194 h 436"/>
                  <a:gd name="T42" fmla="*/ 145 w 483"/>
                  <a:gd name="T43" fmla="*/ 97 h 436"/>
                  <a:gd name="T44" fmla="*/ 193 w 483"/>
                  <a:gd name="T45" fmla="*/ 48 h 436"/>
                  <a:gd name="T46" fmla="*/ 435 w 483"/>
                  <a:gd name="T47" fmla="*/ 388 h 436"/>
                  <a:gd name="T48" fmla="*/ 241 w 483"/>
                  <a:gd name="T49" fmla="*/ 339 h 436"/>
                  <a:gd name="T50" fmla="*/ 290 w 483"/>
                  <a:gd name="T51" fmla="*/ 291 h 436"/>
                  <a:gd name="T52" fmla="*/ 241 w 483"/>
                  <a:gd name="T53" fmla="*/ 242 h 436"/>
                  <a:gd name="T54" fmla="*/ 290 w 483"/>
                  <a:gd name="T55" fmla="*/ 194 h 436"/>
                  <a:gd name="T56" fmla="*/ 241 w 483"/>
                  <a:gd name="T57" fmla="*/ 145 h 436"/>
                  <a:gd name="T58" fmla="*/ 435 w 483"/>
                  <a:gd name="T59" fmla="*/ 388 h 436"/>
                  <a:gd name="T60" fmla="*/ 338 w 483"/>
                  <a:gd name="T61" fmla="*/ 194 h 436"/>
                  <a:gd name="T62" fmla="*/ 386 w 483"/>
                  <a:gd name="T63" fmla="*/ 242 h 436"/>
                  <a:gd name="T64" fmla="*/ 386 w 483"/>
                  <a:gd name="T65" fmla="*/ 291 h 436"/>
                  <a:gd name="T66" fmla="*/ 338 w 483"/>
                  <a:gd name="T67" fmla="*/ 339 h 436"/>
                  <a:gd name="T68" fmla="*/ 386 w 483"/>
                  <a:gd name="T69" fmla="*/ 291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3" h="436">
                    <a:moveTo>
                      <a:pt x="241" y="97"/>
                    </a:moveTo>
                    <a:lnTo>
                      <a:pt x="241" y="0"/>
                    </a:lnTo>
                    <a:lnTo>
                      <a:pt x="0" y="0"/>
                    </a:lnTo>
                    <a:lnTo>
                      <a:pt x="0" y="436"/>
                    </a:lnTo>
                    <a:lnTo>
                      <a:pt x="483" y="436"/>
                    </a:lnTo>
                    <a:lnTo>
                      <a:pt x="483" y="97"/>
                    </a:lnTo>
                    <a:lnTo>
                      <a:pt x="241" y="97"/>
                    </a:lnTo>
                    <a:close/>
                    <a:moveTo>
                      <a:pt x="96" y="388"/>
                    </a:moveTo>
                    <a:lnTo>
                      <a:pt x="48" y="388"/>
                    </a:lnTo>
                    <a:lnTo>
                      <a:pt x="48" y="339"/>
                    </a:lnTo>
                    <a:lnTo>
                      <a:pt x="96" y="339"/>
                    </a:lnTo>
                    <a:lnTo>
                      <a:pt x="96" y="388"/>
                    </a:lnTo>
                    <a:close/>
                    <a:moveTo>
                      <a:pt x="96" y="291"/>
                    </a:moveTo>
                    <a:lnTo>
                      <a:pt x="48" y="291"/>
                    </a:lnTo>
                    <a:lnTo>
                      <a:pt x="48" y="242"/>
                    </a:lnTo>
                    <a:lnTo>
                      <a:pt x="96" y="242"/>
                    </a:lnTo>
                    <a:lnTo>
                      <a:pt x="96" y="291"/>
                    </a:lnTo>
                    <a:close/>
                    <a:moveTo>
                      <a:pt x="96" y="194"/>
                    </a:moveTo>
                    <a:lnTo>
                      <a:pt x="48" y="194"/>
                    </a:lnTo>
                    <a:lnTo>
                      <a:pt x="48" y="145"/>
                    </a:lnTo>
                    <a:lnTo>
                      <a:pt x="96" y="145"/>
                    </a:lnTo>
                    <a:lnTo>
                      <a:pt x="96" y="194"/>
                    </a:lnTo>
                    <a:close/>
                    <a:moveTo>
                      <a:pt x="96" y="97"/>
                    </a:moveTo>
                    <a:lnTo>
                      <a:pt x="48" y="97"/>
                    </a:lnTo>
                    <a:lnTo>
                      <a:pt x="48" y="48"/>
                    </a:lnTo>
                    <a:lnTo>
                      <a:pt x="96" y="48"/>
                    </a:lnTo>
                    <a:lnTo>
                      <a:pt x="96" y="97"/>
                    </a:lnTo>
                    <a:close/>
                    <a:moveTo>
                      <a:pt x="193" y="388"/>
                    </a:moveTo>
                    <a:lnTo>
                      <a:pt x="145" y="388"/>
                    </a:lnTo>
                    <a:lnTo>
                      <a:pt x="145" y="339"/>
                    </a:lnTo>
                    <a:lnTo>
                      <a:pt x="193" y="339"/>
                    </a:lnTo>
                    <a:lnTo>
                      <a:pt x="193" y="388"/>
                    </a:lnTo>
                    <a:close/>
                    <a:moveTo>
                      <a:pt x="193" y="291"/>
                    </a:moveTo>
                    <a:lnTo>
                      <a:pt x="145" y="291"/>
                    </a:lnTo>
                    <a:lnTo>
                      <a:pt x="145" y="242"/>
                    </a:lnTo>
                    <a:lnTo>
                      <a:pt x="193" y="242"/>
                    </a:lnTo>
                    <a:lnTo>
                      <a:pt x="193" y="291"/>
                    </a:lnTo>
                    <a:close/>
                    <a:moveTo>
                      <a:pt x="193" y="194"/>
                    </a:moveTo>
                    <a:lnTo>
                      <a:pt x="145" y="194"/>
                    </a:lnTo>
                    <a:lnTo>
                      <a:pt x="145" y="145"/>
                    </a:lnTo>
                    <a:lnTo>
                      <a:pt x="193" y="145"/>
                    </a:lnTo>
                    <a:lnTo>
                      <a:pt x="193" y="194"/>
                    </a:lnTo>
                    <a:close/>
                    <a:moveTo>
                      <a:pt x="193" y="97"/>
                    </a:moveTo>
                    <a:lnTo>
                      <a:pt x="145" y="97"/>
                    </a:lnTo>
                    <a:lnTo>
                      <a:pt x="145" y="48"/>
                    </a:lnTo>
                    <a:lnTo>
                      <a:pt x="193" y="48"/>
                    </a:lnTo>
                    <a:lnTo>
                      <a:pt x="193" y="97"/>
                    </a:lnTo>
                    <a:close/>
                    <a:moveTo>
                      <a:pt x="435" y="388"/>
                    </a:moveTo>
                    <a:lnTo>
                      <a:pt x="241" y="388"/>
                    </a:lnTo>
                    <a:lnTo>
                      <a:pt x="241" y="339"/>
                    </a:lnTo>
                    <a:lnTo>
                      <a:pt x="290" y="339"/>
                    </a:lnTo>
                    <a:lnTo>
                      <a:pt x="290" y="291"/>
                    </a:lnTo>
                    <a:lnTo>
                      <a:pt x="241" y="291"/>
                    </a:lnTo>
                    <a:lnTo>
                      <a:pt x="241" y="242"/>
                    </a:lnTo>
                    <a:lnTo>
                      <a:pt x="290" y="242"/>
                    </a:lnTo>
                    <a:lnTo>
                      <a:pt x="290" y="194"/>
                    </a:lnTo>
                    <a:lnTo>
                      <a:pt x="241" y="194"/>
                    </a:lnTo>
                    <a:lnTo>
                      <a:pt x="241" y="145"/>
                    </a:lnTo>
                    <a:lnTo>
                      <a:pt x="435" y="145"/>
                    </a:lnTo>
                    <a:lnTo>
                      <a:pt x="435" y="388"/>
                    </a:lnTo>
                    <a:close/>
                    <a:moveTo>
                      <a:pt x="386" y="194"/>
                    </a:moveTo>
                    <a:lnTo>
                      <a:pt x="338" y="194"/>
                    </a:lnTo>
                    <a:lnTo>
                      <a:pt x="338" y="242"/>
                    </a:lnTo>
                    <a:lnTo>
                      <a:pt x="386" y="242"/>
                    </a:lnTo>
                    <a:lnTo>
                      <a:pt x="386" y="194"/>
                    </a:lnTo>
                    <a:close/>
                    <a:moveTo>
                      <a:pt x="386" y="291"/>
                    </a:moveTo>
                    <a:lnTo>
                      <a:pt x="338" y="291"/>
                    </a:lnTo>
                    <a:lnTo>
                      <a:pt x="338" y="339"/>
                    </a:lnTo>
                    <a:lnTo>
                      <a:pt x="386" y="339"/>
                    </a:lnTo>
                    <a:lnTo>
                      <a:pt x="386" y="291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1799"/>
              </a:p>
            </p:txBody>
          </p:sp>
        </p:grp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063B2EF-7305-61AC-698E-0289623264D1}"/>
                </a:ext>
              </a:extLst>
            </p:cNvPr>
            <p:cNvSpPr/>
            <p:nvPr/>
          </p:nvSpPr>
          <p:spPr>
            <a:xfrm>
              <a:off x="2870694" y="2955540"/>
              <a:ext cx="3904224" cy="3000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090F15-8FFA-5F65-59E5-E25BE02B9C86}"/>
                </a:ext>
              </a:extLst>
            </p:cNvPr>
            <p:cNvSpPr txBox="1"/>
            <p:nvPr/>
          </p:nvSpPr>
          <p:spPr>
            <a:xfrm>
              <a:off x="3590426" y="2980546"/>
              <a:ext cx="2997723" cy="228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고가의 장비 소유하지 않고 원하는 기간 사용</a:t>
              </a:r>
              <a:endParaRPr lang="ko-KR" altLang="en-US" sz="1600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02809C42-FF98-6512-5E2C-B8F5392F4E7C}"/>
                </a:ext>
              </a:extLst>
            </p:cNvPr>
            <p:cNvSpPr/>
            <p:nvPr/>
          </p:nvSpPr>
          <p:spPr>
            <a:xfrm>
              <a:off x="2870691" y="3394518"/>
              <a:ext cx="3904224" cy="300084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40BD43-408F-E895-C97E-B71C3856F133}"/>
                </a:ext>
              </a:extLst>
            </p:cNvPr>
            <p:cNvSpPr txBox="1"/>
            <p:nvPr/>
          </p:nvSpPr>
          <p:spPr>
            <a:xfrm>
              <a:off x="3590423" y="3418165"/>
              <a:ext cx="3184492" cy="228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렌탈료를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일정 기간 지불하여 조건에 따라 소유가능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BE5E4EC-5C08-2F23-E19A-B2F2EC828937}"/>
                </a:ext>
              </a:extLst>
            </p:cNvPr>
            <p:cNvSpPr/>
            <p:nvPr/>
          </p:nvSpPr>
          <p:spPr>
            <a:xfrm>
              <a:off x="2870691" y="3814717"/>
              <a:ext cx="3904224" cy="3000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0F4590-82DD-29ED-7ACB-CDC3072F4713}"/>
                </a:ext>
              </a:extLst>
            </p:cNvPr>
            <p:cNvSpPr txBox="1"/>
            <p:nvPr/>
          </p:nvSpPr>
          <p:spPr>
            <a:xfrm>
              <a:off x="3590422" y="3850479"/>
              <a:ext cx="3184492" cy="228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유지보수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보험 등 지속적인 제품 관리 포함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69A6821-633F-7474-299B-932E4E7EBCA4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2282356" y="2955517"/>
              <a:ext cx="588336" cy="277577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07C4227-36CC-5655-58B6-0F1047552342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2282357" y="3857800"/>
              <a:ext cx="588335" cy="256974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75078E7-5E7F-0125-A5DE-70B720DA48FF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6774915" y="2965788"/>
              <a:ext cx="588340" cy="267302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F6B7A73-85F3-DFA7-4659-3CC0BF10F7EE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H="1">
              <a:off x="6774915" y="3857799"/>
              <a:ext cx="588340" cy="243772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15BFA84-FF73-F626-B3DB-3FBA8AF57E02}"/>
                </a:ext>
              </a:extLst>
            </p:cNvPr>
            <p:cNvGrpSpPr/>
            <p:nvPr/>
          </p:nvGrpSpPr>
          <p:grpSpPr>
            <a:xfrm>
              <a:off x="2870689" y="2954730"/>
              <a:ext cx="719734" cy="300083"/>
              <a:chOff x="4219574" y="4203960"/>
              <a:chExt cx="885826" cy="369332"/>
            </a:xfrm>
            <a:solidFill>
              <a:srgbClr val="78B4DC"/>
            </a:solidFill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36A29BD4-8526-BEA5-EEC1-A03667DF228E}"/>
                  </a:ext>
                </a:extLst>
              </p:cNvPr>
              <p:cNvSpPr/>
              <p:nvPr/>
            </p:nvSpPr>
            <p:spPr>
              <a:xfrm>
                <a:off x="4219575" y="4203960"/>
                <a:ext cx="885825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B95B1-B971-A2FE-54F5-023796B2FBCF}"/>
                  </a:ext>
                </a:extLst>
              </p:cNvPr>
              <p:cNvSpPr txBox="1"/>
              <p:nvPr/>
            </p:nvSpPr>
            <p:spPr>
              <a:xfrm>
                <a:off x="4219574" y="4227209"/>
                <a:ext cx="885826" cy="281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127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리스형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5C03ADB-E95D-D763-AB25-4B4EBFC44CA6}"/>
                </a:ext>
              </a:extLst>
            </p:cNvPr>
            <p:cNvGrpSpPr/>
            <p:nvPr/>
          </p:nvGrpSpPr>
          <p:grpSpPr>
            <a:xfrm>
              <a:off x="2870689" y="3395532"/>
              <a:ext cx="719734" cy="300084"/>
              <a:chOff x="7096036" y="4613947"/>
              <a:chExt cx="1328740" cy="554002"/>
            </a:xfrm>
            <a:solidFill>
              <a:srgbClr val="78B4DC"/>
            </a:solidFill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CC4A1882-A44C-8DBF-A6FE-53A11B3C66B2}"/>
                  </a:ext>
                </a:extLst>
              </p:cNvPr>
              <p:cNvSpPr/>
              <p:nvPr/>
            </p:nvSpPr>
            <p:spPr>
              <a:xfrm>
                <a:off x="7096038" y="4613947"/>
                <a:ext cx="1328738" cy="55400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3B480A-B8B8-AB72-9245-A5BA243BE3CE}"/>
                  </a:ext>
                </a:extLst>
              </p:cNvPr>
              <p:cNvSpPr txBox="1"/>
              <p:nvPr/>
            </p:nvSpPr>
            <p:spPr>
              <a:xfrm>
                <a:off x="7096036" y="4656763"/>
                <a:ext cx="1328738" cy="422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할부형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1A4021C-7E16-EF5B-FF11-352B9E29D665}"/>
                </a:ext>
              </a:extLst>
            </p:cNvPr>
            <p:cNvGrpSpPr/>
            <p:nvPr/>
          </p:nvGrpSpPr>
          <p:grpSpPr>
            <a:xfrm>
              <a:off x="2870689" y="3814719"/>
              <a:ext cx="719736" cy="300078"/>
              <a:chOff x="4219572" y="4203961"/>
              <a:chExt cx="885828" cy="369332"/>
            </a:xfrm>
            <a:solidFill>
              <a:srgbClr val="78B4DC"/>
            </a:solidFill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29CF3B97-05A6-4407-B913-D36529F3A284}"/>
                  </a:ext>
                </a:extLst>
              </p:cNvPr>
              <p:cNvSpPr/>
              <p:nvPr/>
            </p:nvSpPr>
            <p:spPr>
              <a:xfrm>
                <a:off x="4219575" y="4203961"/>
                <a:ext cx="885825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C2A3B0-6DF7-4B10-479A-87464E498A48}"/>
                  </a:ext>
                </a:extLst>
              </p:cNvPr>
              <p:cNvSpPr txBox="1"/>
              <p:nvPr/>
            </p:nvSpPr>
            <p:spPr>
              <a:xfrm>
                <a:off x="4219572" y="4256173"/>
                <a:ext cx="885826" cy="28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127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관리형</a:t>
                </a:r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A95FE96-8FF0-3468-DCB2-76A574BE11E1}"/>
              </a:ext>
            </a:extLst>
          </p:cNvPr>
          <p:cNvGrpSpPr/>
          <p:nvPr/>
        </p:nvGrpSpPr>
        <p:grpSpPr>
          <a:xfrm>
            <a:off x="559517" y="1066800"/>
            <a:ext cx="2412283" cy="488914"/>
            <a:chOff x="531576" y="753905"/>
            <a:chExt cx="2412283" cy="488914"/>
          </a:xfrm>
        </p:grpSpPr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08F1D67A-C178-C722-B549-CB9D510AAF89}"/>
                </a:ext>
              </a:extLst>
            </p:cNvPr>
            <p:cNvSpPr txBox="1"/>
            <p:nvPr/>
          </p:nvSpPr>
          <p:spPr>
            <a:xfrm>
              <a:off x="877034" y="881278"/>
              <a:ext cx="2066825" cy="279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80"/>
                </a:lnSpc>
                <a:spcBef>
                  <a:spcPct val="0"/>
                </a:spcBef>
              </a:pPr>
              <a:r>
                <a:rPr lang="ko-KR" altLang="en-US" sz="2217" dirty="0" err="1">
                  <a:solidFill>
                    <a:srgbClr val="77B1D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렌탈사업이란</a:t>
              </a:r>
              <a:r>
                <a:rPr lang="en-US" altLang="ko-KR" sz="2217" dirty="0">
                  <a:solidFill>
                    <a:srgbClr val="77B1D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?</a:t>
              </a:r>
              <a:endParaRPr lang="en-US" sz="2217" dirty="0">
                <a:solidFill>
                  <a:srgbClr val="77B1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grpSp>
          <p:nvGrpSpPr>
            <p:cNvPr id="49" name="Group 6">
              <a:extLst>
                <a:ext uri="{FF2B5EF4-FFF2-40B4-BE49-F238E27FC236}">
                  <a16:creationId xmlns:a16="http://schemas.microsoft.com/office/drawing/2014/main" id="{58313534-D5AD-1AF6-4D0F-83818A9E4D3D}"/>
                </a:ext>
              </a:extLst>
            </p:cNvPr>
            <p:cNvGrpSpPr/>
            <p:nvPr/>
          </p:nvGrpSpPr>
          <p:grpSpPr>
            <a:xfrm>
              <a:off x="531576" y="753905"/>
              <a:ext cx="76201" cy="488914"/>
              <a:chOff x="0" y="0"/>
              <a:chExt cx="152400" cy="1574800"/>
            </a:xfrm>
            <a:solidFill>
              <a:srgbClr val="78B4DC"/>
            </a:solidFill>
          </p:grpSpPr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99B70A05-095D-93FC-8AA9-727A1D56C5B8}"/>
                  </a:ext>
                </a:extLst>
              </p:cNvPr>
              <p:cNvSpPr/>
              <p:nvPr/>
            </p:nvSpPr>
            <p:spPr>
              <a:xfrm>
                <a:off x="0" y="0"/>
                <a:ext cx="152400" cy="1574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74800"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74800"/>
                    </a:lnTo>
                    <a:lnTo>
                      <a:pt x="0" y="15748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sz="704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75C9EC6-968A-1431-41EA-05F6FFE761F6}"/>
              </a:ext>
            </a:extLst>
          </p:cNvPr>
          <p:cNvGrpSpPr/>
          <p:nvPr/>
        </p:nvGrpSpPr>
        <p:grpSpPr>
          <a:xfrm>
            <a:off x="559517" y="2616480"/>
            <a:ext cx="2412283" cy="488914"/>
            <a:chOff x="531576" y="2303585"/>
            <a:chExt cx="2412283" cy="488914"/>
          </a:xfrm>
        </p:grpSpPr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3AE59F11-6EA4-E05A-D4D8-FA1F17425D2C}"/>
                </a:ext>
              </a:extLst>
            </p:cNvPr>
            <p:cNvSpPr txBox="1"/>
            <p:nvPr/>
          </p:nvSpPr>
          <p:spPr>
            <a:xfrm>
              <a:off x="877034" y="2421221"/>
              <a:ext cx="2066825" cy="279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80"/>
                </a:lnSpc>
                <a:spcBef>
                  <a:spcPct val="0"/>
                </a:spcBef>
              </a:pPr>
              <a:r>
                <a:rPr lang="ko-KR" altLang="en-US" sz="2217" dirty="0" err="1">
                  <a:solidFill>
                    <a:srgbClr val="77B1D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렌탈사업</a:t>
              </a:r>
              <a:r>
                <a:rPr lang="ko-KR" altLang="en-US" sz="2217" dirty="0">
                  <a:solidFill>
                    <a:srgbClr val="77B1D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 유형</a:t>
              </a:r>
              <a:endParaRPr lang="en-US" sz="2217" dirty="0">
                <a:solidFill>
                  <a:srgbClr val="77B1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grpSp>
          <p:nvGrpSpPr>
            <p:cNvPr id="64" name="Group 6">
              <a:extLst>
                <a:ext uri="{FF2B5EF4-FFF2-40B4-BE49-F238E27FC236}">
                  <a16:creationId xmlns:a16="http://schemas.microsoft.com/office/drawing/2014/main" id="{0ADA1EAF-8C0D-E09F-22DD-858112317CF4}"/>
                </a:ext>
              </a:extLst>
            </p:cNvPr>
            <p:cNvGrpSpPr/>
            <p:nvPr/>
          </p:nvGrpSpPr>
          <p:grpSpPr>
            <a:xfrm>
              <a:off x="531576" y="2303585"/>
              <a:ext cx="76201" cy="488914"/>
              <a:chOff x="0" y="0"/>
              <a:chExt cx="152400" cy="1574800"/>
            </a:xfrm>
            <a:solidFill>
              <a:srgbClr val="78B4DC"/>
            </a:solidFill>
          </p:grpSpPr>
          <p:sp>
            <p:nvSpPr>
              <p:cNvPr id="65" name="Freeform 7">
                <a:extLst>
                  <a:ext uri="{FF2B5EF4-FFF2-40B4-BE49-F238E27FC236}">
                    <a16:creationId xmlns:a16="http://schemas.microsoft.com/office/drawing/2014/main" id="{1097AD5E-2EF5-E237-1717-4BC81C903FB4}"/>
                  </a:ext>
                </a:extLst>
              </p:cNvPr>
              <p:cNvSpPr/>
              <p:nvPr/>
            </p:nvSpPr>
            <p:spPr>
              <a:xfrm>
                <a:off x="0" y="0"/>
                <a:ext cx="152400" cy="1574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74800"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74800"/>
                    </a:lnTo>
                    <a:lnTo>
                      <a:pt x="0" y="15748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sz="704"/>
              </a:p>
            </p:txBody>
          </p:sp>
        </p:grp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47E9C9E-604F-4B4C-E47E-09C0B00B0877}"/>
              </a:ext>
            </a:extLst>
          </p:cNvPr>
          <p:cNvSpPr txBox="1"/>
          <p:nvPr/>
        </p:nvSpPr>
        <p:spPr>
          <a:xfrm>
            <a:off x="180285" y="104099"/>
            <a:ext cx="3408980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1.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비즈니스 소개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84B85B60-19D1-C4CD-E0EE-CA1BFA400588}"/>
              </a:ext>
            </a:extLst>
          </p:cNvPr>
          <p:cNvGrpSpPr/>
          <p:nvPr/>
        </p:nvGrpSpPr>
        <p:grpSpPr>
          <a:xfrm>
            <a:off x="412995" y="3294234"/>
            <a:ext cx="11611611" cy="2487361"/>
            <a:chOff x="446166" y="2078999"/>
            <a:chExt cx="9434434" cy="202098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EF5AD2C-B4C4-CD35-2694-8C92747A033F}"/>
                </a:ext>
              </a:extLst>
            </p:cNvPr>
            <p:cNvSpPr txBox="1"/>
            <p:nvPr/>
          </p:nvSpPr>
          <p:spPr>
            <a:xfrm>
              <a:off x="7942839" y="2561782"/>
              <a:ext cx="1937761" cy="83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99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재랜탈</a:t>
              </a:r>
              <a:endParaRPr lang="en-US" altLang="ko-KR" sz="1399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99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멤버십 가입            中 </a:t>
              </a:r>
              <a:r>
                <a:rPr lang="ko-KR" altLang="en-US" sz="1399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택</a:t>
              </a:r>
              <a:r>
                <a:rPr lang="ko-KR" altLang="en-US" sz="1399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399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399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소유권 이전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729B3D-C7BB-B807-1FF7-8D11E7F14138}"/>
                </a:ext>
              </a:extLst>
            </p:cNvPr>
            <p:cNvSpPr/>
            <p:nvPr/>
          </p:nvSpPr>
          <p:spPr>
            <a:xfrm>
              <a:off x="1344135" y="3176775"/>
              <a:ext cx="5771448" cy="691269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lumMod val="5000"/>
                    <a:lumOff val="95000"/>
                    <a:alpha val="22000"/>
                  </a:schemeClr>
                </a:gs>
                <a:gs pos="0">
                  <a:schemeClr val="accent5">
                    <a:lumMod val="45000"/>
                    <a:lumOff val="55000"/>
                    <a:alpha val="82000"/>
                  </a:schemeClr>
                </a:gs>
                <a:gs pos="19000">
                  <a:schemeClr val="accent5">
                    <a:lumMod val="45000"/>
                    <a:lumOff val="55000"/>
                    <a:alpha val="66000"/>
                  </a:schemeClr>
                </a:gs>
                <a:gs pos="44000">
                  <a:schemeClr val="accent5">
                    <a:lumMod val="30000"/>
                    <a:lumOff val="70000"/>
                    <a:alpha val="8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3EC976-A8DB-20B1-4807-4E0CE6FE3527}"/>
                </a:ext>
              </a:extLst>
            </p:cNvPr>
            <p:cNvSpPr/>
            <p:nvPr/>
          </p:nvSpPr>
          <p:spPr>
            <a:xfrm>
              <a:off x="1344145" y="2078999"/>
              <a:ext cx="5771449" cy="69224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58000">
                  <a:schemeClr val="accent2">
                    <a:lumMod val="45000"/>
                    <a:lumOff val="55000"/>
                    <a:alpha val="24000"/>
                  </a:schemeClr>
                </a:gs>
                <a:gs pos="100000">
                  <a:schemeClr val="accent2">
                    <a:lumMod val="45000"/>
                    <a:lumOff val="55000"/>
                    <a:alpha val="66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82548AA-01E6-6ACC-D932-85EAAA24ED33}"/>
                </a:ext>
              </a:extLst>
            </p:cNvPr>
            <p:cNvGrpSpPr/>
            <p:nvPr/>
          </p:nvGrpSpPr>
          <p:grpSpPr>
            <a:xfrm>
              <a:off x="1016761" y="2155926"/>
              <a:ext cx="6839633" cy="1944056"/>
              <a:chOff x="840762" y="3909996"/>
              <a:chExt cx="10527828" cy="286882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AA3BF5-92F9-852C-02FD-80A62E31BF39}"/>
                  </a:ext>
                </a:extLst>
              </p:cNvPr>
              <p:cNvSpPr txBox="1"/>
              <p:nvPr/>
            </p:nvSpPr>
            <p:spPr>
              <a:xfrm>
                <a:off x="4889485" y="5893622"/>
                <a:ext cx="1792706" cy="885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유지관리 수수료</a:t>
                </a:r>
                <a:endParaRPr lang="en-US" altLang="ko-KR" sz="1399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399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필터 </a:t>
                </a:r>
                <a:r>
                  <a:rPr lang="ko-KR" altLang="en-US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및 </a:t>
                </a:r>
                <a:r>
                  <a:rPr lang="en-US" altLang="ko-KR" sz="1399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A/S </a:t>
                </a:r>
                <a:r>
                  <a:rPr lang="ko-KR" altLang="en-US" sz="1399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부품</a:t>
                </a:r>
                <a:endParaRPr lang="en-US" altLang="ko-KR" sz="1399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399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판매수수료</a:t>
                </a:r>
                <a:endParaRPr lang="ko-KR" altLang="en-US" sz="1399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3B489B-EADA-53F9-C34D-C0350E5D40A7}"/>
                  </a:ext>
                </a:extLst>
              </p:cNvPr>
              <p:cNvSpPr txBox="1"/>
              <p:nvPr/>
            </p:nvSpPr>
            <p:spPr>
              <a:xfrm>
                <a:off x="1970057" y="5893621"/>
                <a:ext cx="1792706" cy="88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제품 제조원가</a:t>
                </a:r>
                <a:endParaRPr lang="en-US" altLang="ko-KR" sz="1399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설치 수수료</a:t>
                </a:r>
                <a:endParaRPr lang="en-US" altLang="ko-KR" sz="1399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필터 및 </a:t>
                </a:r>
                <a:r>
                  <a:rPr lang="en-US" altLang="ko-KR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A/S </a:t>
                </a:r>
                <a:r>
                  <a:rPr lang="ko-KR" altLang="en-US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부품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5D8154-A5D6-A790-9621-CA84538265F1}"/>
                  </a:ext>
                </a:extLst>
              </p:cNvPr>
              <p:cNvSpPr txBox="1"/>
              <p:nvPr/>
            </p:nvSpPr>
            <p:spPr>
              <a:xfrm>
                <a:off x="840762" y="3909996"/>
                <a:ext cx="2511103" cy="368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99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렌탈</a:t>
                </a:r>
                <a:r>
                  <a:rPr lang="en-US" altLang="ko-KR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등록비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FB0C2D-624A-264C-973C-40056832C6E3}"/>
                  </a:ext>
                </a:extLst>
              </p:cNvPr>
              <p:cNvSpPr txBox="1"/>
              <p:nvPr/>
            </p:nvSpPr>
            <p:spPr>
              <a:xfrm>
                <a:off x="4237394" y="3909996"/>
                <a:ext cx="1453541" cy="36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99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렌탈료</a:t>
                </a:r>
                <a:endParaRPr lang="ko-KR" altLang="en-US" sz="1799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A53E31-4580-1510-CFA5-F22F7DECDEFA}"/>
                  </a:ext>
                </a:extLst>
              </p:cNvPr>
              <p:cNvSpPr txBox="1"/>
              <p:nvPr/>
            </p:nvSpPr>
            <p:spPr>
              <a:xfrm>
                <a:off x="7379415" y="3909996"/>
                <a:ext cx="1453541" cy="36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99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멤버십료</a:t>
                </a:r>
                <a:endParaRPr lang="ko-KR" altLang="en-US" sz="1799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C41478-27E9-06FB-2B21-ED1954923A18}"/>
                  </a:ext>
                </a:extLst>
              </p:cNvPr>
              <p:cNvSpPr txBox="1"/>
              <p:nvPr/>
            </p:nvSpPr>
            <p:spPr>
              <a:xfrm>
                <a:off x="7683160" y="5893619"/>
                <a:ext cx="1792706" cy="36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유지관리 수수료</a:t>
                </a:r>
                <a:endParaRPr lang="en-US" altLang="ko-KR" sz="1399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7A74E702-741A-9902-92D2-04EC9D46A349}"/>
                  </a:ext>
                </a:extLst>
              </p:cNvPr>
              <p:cNvGrpSpPr/>
              <p:nvPr/>
            </p:nvGrpSpPr>
            <p:grpSpPr>
              <a:xfrm>
                <a:off x="1344682" y="4622001"/>
                <a:ext cx="10023908" cy="1020100"/>
                <a:chOff x="1229067" y="5911623"/>
                <a:chExt cx="10023906" cy="1020100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AFC5DC6-EDC2-5ACC-AD54-4286282F316E}"/>
                    </a:ext>
                  </a:extLst>
                </p:cNvPr>
                <p:cNvGrpSpPr/>
                <p:nvPr/>
              </p:nvGrpSpPr>
              <p:grpSpPr>
                <a:xfrm>
                  <a:off x="1229067" y="5911623"/>
                  <a:ext cx="10023906" cy="1020100"/>
                  <a:chOff x="1610955" y="5543732"/>
                  <a:chExt cx="10023906" cy="1020100"/>
                </a:xfrm>
              </p:grpSpPr>
              <p:sp>
                <p:nvSpPr>
                  <p:cNvPr id="45" name="화살표: 오른쪽 44">
                    <a:extLst>
                      <a:ext uri="{FF2B5EF4-FFF2-40B4-BE49-F238E27FC236}">
                        <a16:creationId xmlns:a16="http://schemas.microsoft.com/office/drawing/2014/main" id="{530F233F-5902-5165-DC0E-FAF3534A5859}"/>
                      </a:ext>
                    </a:extLst>
                  </p:cNvPr>
                  <p:cNvSpPr/>
                  <p:nvPr/>
                </p:nvSpPr>
                <p:spPr>
                  <a:xfrm>
                    <a:off x="1760882" y="5543732"/>
                    <a:ext cx="9873979" cy="1020100"/>
                  </a:xfrm>
                  <a:prstGeom prst="rightArrow">
                    <a:avLst>
                      <a:gd name="adj1" fmla="val 50000"/>
                      <a:gd name="adj2" fmla="val 112786"/>
                    </a:avLst>
                  </a:prstGeom>
                  <a:solidFill>
                    <a:srgbClr val="44516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/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BD1ADE7F-75CB-C2A7-B218-05EBC07D76F5}"/>
                      </a:ext>
                    </a:extLst>
                  </p:cNvPr>
                  <p:cNvGrpSpPr/>
                  <p:nvPr/>
                </p:nvGrpSpPr>
                <p:grpSpPr>
                  <a:xfrm>
                    <a:off x="1610955" y="5739747"/>
                    <a:ext cx="8983473" cy="598443"/>
                    <a:chOff x="1597572" y="4119960"/>
                    <a:chExt cx="8983473" cy="598443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DB184A98-CAA8-0F89-3AD3-B36FAFB52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572" y="4119960"/>
                      <a:ext cx="3132179" cy="598443"/>
                    </a:xfrm>
                    <a:prstGeom prst="rect">
                      <a:avLst/>
                    </a:prstGeom>
                    <a:solidFill>
                      <a:srgbClr val="8793A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/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43BA1445-7FCE-4EE2-7572-F1A555882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1532" y="4119960"/>
                      <a:ext cx="3132179" cy="598443"/>
                    </a:xfrm>
                    <a:prstGeom prst="rect">
                      <a:avLst/>
                    </a:prstGeom>
                    <a:solidFill>
                      <a:srgbClr val="59698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2FC97E48-E849-1165-D609-8DD5792B8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45492" y="4119960"/>
                      <a:ext cx="2735553" cy="598443"/>
                    </a:xfrm>
                    <a:prstGeom prst="rect">
                      <a:avLst/>
                    </a:prstGeom>
                    <a:solidFill>
                      <a:srgbClr val="44516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/>
                    </a:p>
                  </p:txBody>
                </p:sp>
              </p:grp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FC6003A-1D99-C7D1-E7E1-A7A4C4D08D4D}"/>
                    </a:ext>
                  </a:extLst>
                </p:cNvPr>
                <p:cNvSpPr txBox="1"/>
                <p:nvPr/>
              </p:nvSpPr>
              <p:spPr>
                <a:xfrm>
                  <a:off x="1854441" y="6201106"/>
                  <a:ext cx="1792706" cy="4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가입시점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09C5098-8C2F-71B1-13B2-EEA1E744224C}"/>
                    </a:ext>
                  </a:extLst>
                </p:cNvPr>
                <p:cNvSpPr txBox="1"/>
                <p:nvPr/>
              </p:nvSpPr>
              <p:spPr>
                <a:xfrm>
                  <a:off x="5022764" y="6201106"/>
                  <a:ext cx="1792706" cy="4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err="1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렌탈</a:t>
                  </a:r>
                  <a:r>
                    <a:rPr lang="ko-KR" altLang="en-US" sz="1600" b="1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 사용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437DC7C-77EC-2A3F-BBC1-B085797D998C}"/>
                    </a:ext>
                  </a:extLst>
                </p:cNvPr>
                <p:cNvSpPr txBox="1"/>
                <p:nvPr/>
              </p:nvSpPr>
              <p:spPr>
                <a:xfrm>
                  <a:off x="8191084" y="6201106"/>
                  <a:ext cx="1792706" cy="4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계약 기간 만료</a:t>
                  </a:r>
                </a:p>
              </p:txBody>
            </p:sp>
          </p:grpSp>
          <p:sp>
            <p:nvSpPr>
              <p:cNvPr id="35" name="화살표: 아래쪽 34">
                <a:extLst>
                  <a:ext uri="{FF2B5EF4-FFF2-40B4-BE49-F238E27FC236}">
                    <a16:creationId xmlns:a16="http://schemas.microsoft.com/office/drawing/2014/main" id="{95C67C91-310D-509A-4FE1-3100A0F81D19}"/>
                  </a:ext>
                </a:extLst>
              </p:cNvPr>
              <p:cNvSpPr/>
              <p:nvPr/>
            </p:nvSpPr>
            <p:spPr>
              <a:xfrm>
                <a:off x="1860383" y="4316598"/>
                <a:ext cx="471863" cy="504496"/>
              </a:xfrm>
              <a:prstGeom prst="downArrow">
                <a:avLst/>
              </a:prstGeom>
              <a:solidFill>
                <a:srgbClr val="8793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36" name="화살표: 아래쪽 35">
                <a:extLst>
                  <a:ext uri="{FF2B5EF4-FFF2-40B4-BE49-F238E27FC236}">
                    <a16:creationId xmlns:a16="http://schemas.microsoft.com/office/drawing/2014/main" id="{1C206FD8-665D-B0F2-E14A-FB1A4A498574}"/>
                  </a:ext>
                </a:extLst>
              </p:cNvPr>
              <p:cNvSpPr/>
              <p:nvPr/>
            </p:nvSpPr>
            <p:spPr>
              <a:xfrm>
                <a:off x="2674840" y="5392088"/>
                <a:ext cx="471863" cy="504496"/>
              </a:xfrm>
              <a:prstGeom prst="downArrow">
                <a:avLst/>
              </a:prstGeom>
              <a:solidFill>
                <a:srgbClr val="8793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37" name="화살표: 아래쪽 36">
                <a:extLst>
                  <a:ext uri="{FF2B5EF4-FFF2-40B4-BE49-F238E27FC236}">
                    <a16:creationId xmlns:a16="http://schemas.microsoft.com/office/drawing/2014/main" id="{CE208C20-A6C0-5140-381C-D204400ACEE2}"/>
                  </a:ext>
                </a:extLst>
              </p:cNvPr>
              <p:cNvSpPr/>
              <p:nvPr/>
            </p:nvSpPr>
            <p:spPr>
              <a:xfrm>
                <a:off x="4728236" y="4354221"/>
                <a:ext cx="471863" cy="504496"/>
              </a:xfrm>
              <a:prstGeom prst="downArrow">
                <a:avLst/>
              </a:prstGeom>
              <a:solidFill>
                <a:srgbClr val="59698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6A7556A8-BC41-91C2-112B-B869E947F625}"/>
                  </a:ext>
                </a:extLst>
              </p:cNvPr>
              <p:cNvSpPr/>
              <p:nvPr/>
            </p:nvSpPr>
            <p:spPr>
              <a:xfrm>
                <a:off x="7870254" y="4354219"/>
                <a:ext cx="471863" cy="504496"/>
              </a:xfrm>
              <a:prstGeom prst="downArrow">
                <a:avLst/>
              </a:prstGeom>
              <a:solidFill>
                <a:srgbClr val="44516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1AEE7A02-1FED-2F38-E904-BD7E7518FD59}"/>
                  </a:ext>
                </a:extLst>
              </p:cNvPr>
              <p:cNvSpPr/>
              <p:nvPr/>
            </p:nvSpPr>
            <p:spPr>
              <a:xfrm>
                <a:off x="5539209" y="5390464"/>
                <a:ext cx="471863" cy="504496"/>
              </a:xfrm>
              <a:prstGeom prst="downArrow">
                <a:avLst/>
              </a:prstGeom>
              <a:solidFill>
                <a:srgbClr val="59698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5312817F-B1B2-7450-660A-D32B12A4EDF3}"/>
                  </a:ext>
                </a:extLst>
              </p:cNvPr>
              <p:cNvSpPr/>
              <p:nvPr/>
            </p:nvSpPr>
            <p:spPr>
              <a:xfrm>
                <a:off x="8343582" y="5390467"/>
                <a:ext cx="471863" cy="504496"/>
              </a:xfrm>
              <a:prstGeom prst="downArrow">
                <a:avLst/>
              </a:prstGeom>
              <a:solidFill>
                <a:srgbClr val="44516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D418AB-A5CE-2C2F-8D8B-60EF7130E068}"/>
                </a:ext>
              </a:extLst>
            </p:cNvPr>
            <p:cNvSpPr txBox="1"/>
            <p:nvPr/>
          </p:nvSpPr>
          <p:spPr>
            <a:xfrm>
              <a:off x="446166" y="3500126"/>
              <a:ext cx="934884" cy="24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99" b="1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CASH OUT</a:t>
              </a:r>
              <a:endParaRPr lang="ko-KR" altLang="en-US" sz="1399" b="1" dirty="0"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8947DE-9951-7EFF-56DF-FD32FA1891D9}"/>
                </a:ext>
              </a:extLst>
            </p:cNvPr>
            <p:cNvSpPr txBox="1"/>
            <p:nvPr/>
          </p:nvSpPr>
          <p:spPr>
            <a:xfrm>
              <a:off x="446166" y="2374448"/>
              <a:ext cx="934884" cy="24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99" b="1" dirty="0">
                  <a:solidFill>
                    <a:schemeClr val="accent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CASH IN</a:t>
              </a:r>
              <a:endParaRPr lang="ko-KR" altLang="en-US" sz="1399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3" name="왼쪽 대괄호 62">
              <a:extLst>
                <a:ext uri="{FF2B5EF4-FFF2-40B4-BE49-F238E27FC236}">
                  <a16:creationId xmlns:a16="http://schemas.microsoft.com/office/drawing/2014/main" id="{63E44F49-AC17-1333-AAEE-0A21953C06AB}"/>
                </a:ext>
              </a:extLst>
            </p:cNvPr>
            <p:cNvSpPr/>
            <p:nvPr/>
          </p:nvSpPr>
          <p:spPr>
            <a:xfrm rot="10800000">
              <a:off x="8635014" y="2433072"/>
              <a:ext cx="285321" cy="1142180"/>
            </a:xfrm>
            <a:prstGeom prst="leftBracket">
              <a:avLst/>
            </a:prstGeom>
            <a:ln>
              <a:solidFill>
                <a:srgbClr val="4451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</p:grpSp>
      <p:sp>
        <p:nvSpPr>
          <p:cNvPr id="30" name="TextBox 2">
            <a:extLst>
              <a:ext uri="{FF2B5EF4-FFF2-40B4-BE49-F238E27FC236}">
                <a16:creationId xmlns:a16="http://schemas.microsoft.com/office/drawing/2014/main" id="{19510588-9C3D-D95B-891B-C556C7522EE2}"/>
              </a:ext>
            </a:extLst>
          </p:cNvPr>
          <p:cNvSpPr txBox="1"/>
          <p:nvPr/>
        </p:nvSpPr>
        <p:spPr>
          <a:xfrm>
            <a:off x="290341" y="1786435"/>
            <a:ext cx="11734265" cy="804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9807" lvl="2" indent="-199935">
              <a:lnSpc>
                <a:spcPts val="3328"/>
              </a:lnSpc>
              <a:buFont typeface="Arial"/>
              <a:buChar char="⚬"/>
            </a:pPr>
            <a:r>
              <a:rPr lang="ko-KR" altLang="en-US" sz="1700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8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 시점</a:t>
            </a:r>
            <a:r>
              <a:rPr lang="en-US" altLang="ko-KR" sz="18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err="1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렌탈</a:t>
            </a:r>
            <a:r>
              <a:rPr lang="ko-KR" altLang="en-US" sz="18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</a:t>
            </a:r>
            <a:r>
              <a:rPr lang="en-US" altLang="ko-KR" sz="18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계약 기간 만료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프로세스가 이루어지며</a:t>
            </a:r>
            <a:r>
              <a:rPr lang="en-US" altLang="ko-KR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계약이 끝난 후 </a:t>
            </a:r>
            <a:r>
              <a:rPr lang="ko-KR" altLang="en-US" sz="180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재렌탈</a:t>
            </a:r>
            <a:r>
              <a:rPr lang="en-US" altLang="ko-KR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멤버십 가입</a:t>
            </a:r>
            <a:r>
              <a:rPr lang="en-US" altLang="ko-KR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서비스 제공</a:t>
            </a:r>
            <a:r>
              <a:rPr lang="en-US" altLang="ko-KR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소유권 이전 중 선택</a:t>
            </a:r>
            <a:endParaRPr lang="en-US" altLang="ko-KR" sz="18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0B22D7C-8A87-7A91-A56C-C4EBF2E35502}"/>
              </a:ext>
            </a:extLst>
          </p:cNvPr>
          <p:cNvGrpSpPr/>
          <p:nvPr/>
        </p:nvGrpSpPr>
        <p:grpSpPr>
          <a:xfrm>
            <a:off x="531576" y="1143000"/>
            <a:ext cx="3506033" cy="488914"/>
            <a:chOff x="531576" y="753905"/>
            <a:chExt cx="3506033" cy="4889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596697-9F72-2F52-08BE-7139963295BA}"/>
                </a:ext>
              </a:extLst>
            </p:cNvPr>
            <p:cNvSpPr txBox="1"/>
            <p:nvPr/>
          </p:nvSpPr>
          <p:spPr>
            <a:xfrm>
              <a:off x="877034" y="883978"/>
              <a:ext cx="3160575" cy="279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80"/>
                </a:lnSpc>
                <a:spcBef>
                  <a:spcPct val="0"/>
                </a:spcBef>
              </a:pPr>
              <a:r>
                <a:rPr lang="ko-KR" altLang="en-US" sz="2217" dirty="0" err="1">
                  <a:solidFill>
                    <a:srgbClr val="77B1D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렌탈</a:t>
              </a:r>
              <a:r>
                <a:rPr lang="ko-KR" altLang="en-US" sz="2217" dirty="0">
                  <a:solidFill>
                    <a:srgbClr val="77B1D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 비즈니스 프로세스</a:t>
              </a:r>
              <a:endParaRPr lang="en-US" sz="2217" dirty="0">
                <a:solidFill>
                  <a:srgbClr val="77B1D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grpSp>
          <p:nvGrpSpPr>
            <p:cNvPr id="91" name="Group 6">
              <a:extLst>
                <a:ext uri="{FF2B5EF4-FFF2-40B4-BE49-F238E27FC236}">
                  <a16:creationId xmlns:a16="http://schemas.microsoft.com/office/drawing/2014/main" id="{0A41F3C9-9A35-BD3E-DA0B-C7E2FCAC9862}"/>
                </a:ext>
              </a:extLst>
            </p:cNvPr>
            <p:cNvGrpSpPr/>
            <p:nvPr/>
          </p:nvGrpSpPr>
          <p:grpSpPr>
            <a:xfrm>
              <a:off x="531576" y="753905"/>
              <a:ext cx="76201" cy="488914"/>
              <a:chOff x="0" y="0"/>
              <a:chExt cx="152400" cy="1574800"/>
            </a:xfrm>
            <a:solidFill>
              <a:srgbClr val="78B4DC"/>
            </a:solidFill>
          </p:grpSpPr>
          <p:sp>
            <p:nvSpPr>
              <p:cNvPr id="92" name="Freeform 7">
                <a:extLst>
                  <a:ext uri="{FF2B5EF4-FFF2-40B4-BE49-F238E27FC236}">
                    <a16:creationId xmlns:a16="http://schemas.microsoft.com/office/drawing/2014/main" id="{CDC82918-6ACC-3613-1C8F-26736B7E9573}"/>
                  </a:ext>
                </a:extLst>
              </p:cNvPr>
              <p:cNvSpPr/>
              <p:nvPr/>
            </p:nvSpPr>
            <p:spPr>
              <a:xfrm>
                <a:off x="0" y="0"/>
                <a:ext cx="152400" cy="1574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74800"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74800"/>
                    </a:lnTo>
                    <a:lnTo>
                      <a:pt x="0" y="15748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sz="704"/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28EBCD5E-CE87-6173-608E-2B26F5E027B2}"/>
              </a:ext>
            </a:extLst>
          </p:cNvPr>
          <p:cNvSpPr txBox="1"/>
          <p:nvPr/>
        </p:nvSpPr>
        <p:spPr>
          <a:xfrm>
            <a:off x="180285" y="104099"/>
            <a:ext cx="3408980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1.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비즈니스 소개</a:t>
            </a:r>
          </a:p>
        </p:txBody>
      </p:sp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5B930344-9AC9-FD7A-C691-5FE5912A64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4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304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1">
            <a:extLst>
              <a:ext uri="{FF2B5EF4-FFF2-40B4-BE49-F238E27FC236}">
                <a16:creationId xmlns:a16="http://schemas.microsoft.com/office/drawing/2014/main" id="{69831443-1084-F1DF-ED05-CBC6AF512BD4}"/>
              </a:ext>
            </a:extLst>
          </p:cNvPr>
          <p:cNvSpPr txBox="1"/>
          <p:nvPr/>
        </p:nvSpPr>
        <p:spPr>
          <a:xfrm>
            <a:off x="643602" y="981854"/>
            <a:ext cx="11365113" cy="706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ko-KR" altLang="en-US" sz="180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렌탈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시장이 성장됨에 따라 자본력이 있는 대기업의 시장 진출로 경쟁이 심화되고 있고</a:t>
            </a:r>
            <a:r>
              <a:rPr lang="en-US" altLang="ko-KR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당사도 시장 점유율 하락에 따른 경영 위기가 도래함에 따라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경쟁력 우위를 위한 서비스 차별화 전략 필요</a:t>
            </a:r>
            <a:endParaRPr lang="en-US" sz="1800" dirty="0">
              <a:solidFill>
                <a:srgbClr val="78B4DC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D3852-9995-7A01-CA5E-C93B4477CC5C}"/>
              </a:ext>
            </a:extLst>
          </p:cNvPr>
          <p:cNvGrpSpPr/>
          <p:nvPr/>
        </p:nvGrpSpPr>
        <p:grpSpPr>
          <a:xfrm>
            <a:off x="990600" y="1992172"/>
            <a:ext cx="4835540" cy="4522757"/>
            <a:chOff x="2036380" y="1821485"/>
            <a:chExt cx="2730696" cy="367473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AB3E0A4-98E3-5572-0586-6629A6132B0C}"/>
                </a:ext>
              </a:extLst>
            </p:cNvPr>
            <p:cNvSpPr/>
            <p:nvPr/>
          </p:nvSpPr>
          <p:spPr>
            <a:xfrm>
              <a:off x="2036381" y="1821485"/>
              <a:ext cx="2730694" cy="3674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19C680D-AB40-4C55-DB39-3D59027B2182}"/>
                </a:ext>
              </a:extLst>
            </p:cNvPr>
            <p:cNvSpPr/>
            <p:nvPr/>
          </p:nvSpPr>
          <p:spPr>
            <a:xfrm>
              <a:off x="2036380" y="1823360"/>
              <a:ext cx="2730696" cy="437620"/>
            </a:xfrm>
            <a:prstGeom prst="rect">
              <a:avLst/>
            </a:prstGeom>
            <a:solidFill>
              <a:srgbClr val="78B4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>
                <a:solidFill>
                  <a:srgbClr val="44516A"/>
                </a:solidFill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413D4A85-94C5-1148-96AE-BC2010A3051D}"/>
                </a:ext>
              </a:extLst>
            </p:cNvPr>
            <p:cNvSpPr txBox="1"/>
            <p:nvPr/>
          </p:nvSpPr>
          <p:spPr>
            <a:xfrm>
              <a:off x="2320024" y="1932763"/>
              <a:ext cx="2339312" cy="2188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ko-KR" altLang="en-US" sz="1799" b="1" dirty="0" err="1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렌탈</a:t>
              </a:r>
              <a:r>
                <a:rPr lang="ko-KR" alt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시장 규모 </a:t>
              </a:r>
              <a:r>
                <a:rPr lang="en-US" altLang="ko-KR" sz="1333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단위</a:t>
              </a:r>
              <a:r>
                <a:rPr lang="en-US" altLang="ko-KR" sz="1333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333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 원</a:t>
              </a:r>
              <a:r>
                <a:rPr lang="en-US" altLang="ko-KR" sz="1333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aphicFrame>
          <p:nvGraphicFramePr>
            <p:cNvPr id="16" name="차트 15">
              <a:extLst>
                <a:ext uri="{FF2B5EF4-FFF2-40B4-BE49-F238E27FC236}">
                  <a16:creationId xmlns:a16="http://schemas.microsoft.com/office/drawing/2014/main" id="{01C4C3B2-EABA-FA1D-D00D-91EF7123904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81460323"/>
                </p:ext>
              </p:extLst>
            </p:nvPr>
          </p:nvGraphicFramePr>
          <p:xfrm>
            <a:off x="2134191" y="2720427"/>
            <a:ext cx="2522962" cy="24035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63410AD-FAEA-89CA-1FF7-59068D6F2288}"/>
                </a:ext>
              </a:extLst>
            </p:cNvPr>
            <p:cNvSpPr txBox="1"/>
            <p:nvPr/>
          </p:nvSpPr>
          <p:spPr>
            <a:xfrm>
              <a:off x="2875554" y="5242764"/>
              <a:ext cx="1864420" cy="225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1333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KT </a:t>
              </a:r>
              <a:r>
                <a:rPr lang="ko-KR" alt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경제경영연구소</a:t>
              </a:r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B87EBB-96B4-5D7E-B54B-DC0A3E7EC1F3}"/>
                </a:ext>
              </a:extLst>
            </p:cNvPr>
            <p:cNvSpPr txBox="1"/>
            <p:nvPr/>
          </p:nvSpPr>
          <p:spPr>
            <a:xfrm>
              <a:off x="2140244" y="2388505"/>
              <a:ext cx="2522962" cy="4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렌탈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 시장 규모가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2025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년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endParaRPr>
            </a:p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100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조원으로 증가 예상</a:t>
              </a:r>
            </a:p>
          </p:txBody>
        </p:sp>
      </p:grpSp>
      <p:sp>
        <p:nvSpPr>
          <p:cNvPr id="58" name="슬라이드 번호 개체 틀 57">
            <a:extLst>
              <a:ext uri="{FF2B5EF4-FFF2-40B4-BE49-F238E27FC236}">
                <a16:creationId xmlns:a16="http://schemas.microsoft.com/office/drawing/2014/main" id="{C77BE895-E361-55CA-64F5-D9681FA41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51863" y="2808212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DBCA09-EBC9-E10D-0FB6-36B18E55CEC6}"/>
              </a:ext>
            </a:extLst>
          </p:cNvPr>
          <p:cNvSpPr txBox="1"/>
          <p:nvPr/>
        </p:nvSpPr>
        <p:spPr>
          <a:xfrm>
            <a:off x="180285" y="104099"/>
            <a:ext cx="3408980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2.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추진 배경</a:t>
            </a:r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9F88096D-99B5-4A23-56AB-6CF100EDF74E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49736BB4-D0D2-C4F3-886E-7A3CCEA60D3A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E226CA-F27A-02D2-C0AF-BE011F3D2E02}"/>
              </a:ext>
            </a:extLst>
          </p:cNvPr>
          <p:cNvGrpSpPr/>
          <p:nvPr/>
        </p:nvGrpSpPr>
        <p:grpSpPr>
          <a:xfrm>
            <a:off x="6400800" y="1992175"/>
            <a:ext cx="4832884" cy="4522754"/>
            <a:chOff x="4267200" y="2001139"/>
            <a:chExt cx="3808339" cy="452275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D375128-B3A8-F298-2F88-4201ECD70D86}"/>
                </a:ext>
              </a:extLst>
            </p:cNvPr>
            <p:cNvGrpSpPr/>
            <p:nvPr/>
          </p:nvGrpSpPr>
          <p:grpSpPr>
            <a:xfrm>
              <a:off x="4267200" y="2001139"/>
              <a:ext cx="3808339" cy="4522754"/>
              <a:chOff x="4267200" y="2001139"/>
              <a:chExt cx="3808339" cy="4522754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A56F462-D43C-DC54-C432-8CEEF27EE2E9}"/>
                  </a:ext>
                </a:extLst>
              </p:cNvPr>
              <p:cNvSpPr/>
              <p:nvPr/>
            </p:nvSpPr>
            <p:spPr>
              <a:xfrm>
                <a:off x="4267202" y="2001139"/>
                <a:ext cx="3808337" cy="452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837B8A0-D9C2-0F10-D85B-59AA97A79EA7}"/>
                  </a:ext>
                </a:extLst>
              </p:cNvPr>
              <p:cNvSpPr/>
              <p:nvPr/>
            </p:nvSpPr>
            <p:spPr>
              <a:xfrm>
                <a:off x="4267200" y="2003442"/>
                <a:ext cx="3808338" cy="538609"/>
              </a:xfrm>
              <a:prstGeom prst="rect">
                <a:avLst/>
              </a:prstGeom>
              <a:solidFill>
                <a:srgbClr val="78B4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b="1" dirty="0">
                  <a:solidFill>
                    <a:srgbClr val="44516A"/>
                  </a:solidFill>
                </a:endParaRPr>
              </a:p>
            </p:txBody>
          </p:sp>
          <p:sp>
            <p:nvSpPr>
              <p:cNvPr id="56" name="TextBox 11">
                <a:extLst>
                  <a:ext uri="{FF2B5EF4-FFF2-40B4-BE49-F238E27FC236}">
                    <a16:creationId xmlns:a16="http://schemas.microsoft.com/office/drawing/2014/main" id="{8DE0E676-8CB4-D875-5EF7-CFF564E1D344}"/>
                  </a:ext>
                </a:extLst>
              </p:cNvPr>
              <p:cNvSpPr txBox="1"/>
              <p:nvPr/>
            </p:nvSpPr>
            <p:spPr>
              <a:xfrm>
                <a:off x="4456094" y="2140357"/>
                <a:ext cx="3443034" cy="26930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080"/>
                  </a:lnSpc>
                  <a:spcBef>
                    <a:spcPct val="0"/>
                  </a:spcBef>
                </a:pPr>
                <a:r>
                  <a:rPr lang="ko-KR" altLang="en-US" sz="1799" b="1" dirty="0" err="1">
                    <a:solidFill>
                      <a:schemeClr val="bg1"/>
                    </a:solidFill>
                    <a:effectLst>
                      <a:outerShdw blurRad="127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렌탈</a:t>
                </a:r>
                <a:r>
                  <a:rPr lang="ko-KR" altLang="en-US" sz="1799" b="1" dirty="0">
                    <a:solidFill>
                      <a:schemeClr val="bg1"/>
                    </a:solidFill>
                    <a:effectLst>
                      <a:outerShdw blurRad="127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사업 시장 점유율</a:t>
                </a:r>
                <a:r>
                  <a:rPr lang="ko-KR" altLang="en-US" sz="1799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333" b="1" dirty="0">
                    <a:solidFill>
                      <a:schemeClr val="bg1"/>
                    </a:solidFill>
                    <a:effectLst>
                      <a:outerShdw blurRad="127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1333" b="1" dirty="0">
                    <a:solidFill>
                      <a:schemeClr val="bg1"/>
                    </a:solidFill>
                    <a:effectLst>
                      <a:outerShdw blurRad="127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단위</a:t>
                </a:r>
                <a:r>
                  <a:rPr lang="en-US" altLang="ko-KR" sz="1333" b="1" dirty="0">
                    <a:solidFill>
                      <a:schemeClr val="bg1"/>
                    </a:solidFill>
                    <a:effectLst>
                      <a:outerShdw blurRad="127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%)</a:t>
                </a:r>
                <a:endParaRPr 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E123B5-AC4C-BEFA-C5B4-8E435B53F58C}"/>
                </a:ext>
              </a:extLst>
            </p:cNvPr>
            <p:cNvSpPr txBox="1"/>
            <p:nvPr/>
          </p:nvSpPr>
          <p:spPr>
            <a:xfrm>
              <a:off x="6639538" y="3470542"/>
              <a:ext cx="612689" cy="235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33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933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LG</a:t>
              </a:r>
              <a:r>
                <a:rPr lang="ko-KR" altLang="en-US" sz="933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전자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1FEC0EC-B2A1-63D0-10D1-01C897CFC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1439" y="4129846"/>
              <a:ext cx="52351" cy="893493"/>
            </a:xfrm>
            <a:prstGeom prst="line">
              <a:avLst/>
            </a:prstGeom>
            <a:ln w="127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D962D4F-9E37-110B-DF70-BB1725D60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84233" y="4042924"/>
              <a:ext cx="121787" cy="975772"/>
            </a:xfrm>
            <a:prstGeom prst="line">
              <a:avLst/>
            </a:prstGeom>
            <a:ln w="127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E7988B-C874-B0FD-125F-18CC5BBFAA78}"/>
                </a:ext>
              </a:extLst>
            </p:cNvPr>
            <p:cNvSpPr txBox="1"/>
            <p:nvPr/>
          </p:nvSpPr>
          <p:spPr>
            <a:xfrm>
              <a:off x="7138518" y="3470547"/>
              <a:ext cx="633882" cy="235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33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SK</a:t>
              </a:r>
              <a:r>
                <a:rPr lang="ko-KR" altLang="en-US" sz="933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매직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B6C2BF-FC2F-F05A-49AA-F3B946E602FB}"/>
                </a:ext>
              </a:extLst>
            </p:cNvPr>
            <p:cNvSpPr txBox="1"/>
            <p:nvPr/>
          </p:nvSpPr>
          <p:spPr>
            <a:xfrm>
              <a:off x="5454541" y="3470546"/>
              <a:ext cx="890412" cy="235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33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당사</a:t>
              </a:r>
              <a:endParaRPr lang="ko-KR" altLang="en-US" sz="933" dirty="0"/>
            </a:p>
          </p:txBody>
        </p:sp>
        <p:graphicFrame>
          <p:nvGraphicFramePr>
            <p:cNvPr id="39" name="차트 38">
              <a:extLst>
                <a:ext uri="{FF2B5EF4-FFF2-40B4-BE49-F238E27FC236}">
                  <a16:creationId xmlns:a16="http://schemas.microsoft.com/office/drawing/2014/main" id="{1F25AD2F-397C-7846-EC2E-1B50CBEC8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6835018"/>
                </p:ext>
              </p:extLst>
            </p:nvPr>
          </p:nvGraphicFramePr>
          <p:xfrm>
            <a:off x="4296323" y="3197747"/>
            <a:ext cx="3773170" cy="27536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70E4A5-E351-BAB0-E224-05798510444B}"/>
                </a:ext>
              </a:extLst>
            </p:cNvPr>
            <p:cNvSpPr txBox="1"/>
            <p:nvPr/>
          </p:nvSpPr>
          <p:spPr>
            <a:xfrm>
              <a:off x="5121997" y="6203195"/>
              <a:ext cx="2901043" cy="2781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1333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2024.02.08 </a:t>
              </a:r>
              <a:r>
                <a:rPr lang="ko-KR" alt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당사 보고서</a:t>
              </a:r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B98A6B-6972-BFCB-448E-EB7962FEF869}"/>
                </a:ext>
              </a:extLst>
            </p:cNvPr>
            <p:cNvSpPr txBox="1"/>
            <p:nvPr/>
          </p:nvSpPr>
          <p:spPr>
            <a:xfrm>
              <a:off x="4418300" y="2682099"/>
              <a:ext cx="351862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자본력이 있는 대기업 등장으로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당사의 </a:t>
              </a:r>
              <a:r>
                <a:rPr lang="ko-KR" altLang="en-US" sz="1600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시장 </a:t>
              </a:r>
              <a:r>
                <a:rPr lang="ko-KR" altLang="en-US" sz="1600" b="1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점유율이 점차 감소 추세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FA896-0E69-33D0-D368-5C09B1A33479}"/>
                </a:ext>
              </a:extLst>
            </p:cNvPr>
            <p:cNvSpPr txBox="1"/>
            <p:nvPr/>
          </p:nvSpPr>
          <p:spPr>
            <a:xfrm>
              <a:off x="5534050" y="3813787"/>
              <a:ext cx="7177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65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0C8C21-2C2E-AF24-6043-8C8520E75B42}"/>
                </a:ext>
              </a:extLst>
            </p:cNvPr>
            <p:cNvSpPr txBox="1"/>
            <p:nvPr/>
          </p:nvSpPr>
          <p:spPr>
            <a:xfrm>
              <a:off x="5534050" y="5047547"/>
              <a:ext cx="7177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64</a:t>
              </a:r>
              <a:endPara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E1EE87-B01B-3A25-D8C0-0178CAFAE237}"/>
                </a:ext>
              </a:extLst>
            </p:cNvPr>
            <p:cNvSpPr txBox="1"/>
            <p:nvPr/>
          </p:nvSpPr>
          <p:spPr>
            <a:xfrm>
              <a:off x="7536658" y="3470545"/>
              <a:ext cx="444742" cy="235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33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기타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0B8B2B-1CA7-A8F5-6DBA-B8C6F234A65F}"/>
                </a:ext>
              </a:extLst>
            </p:cNvPr>
            <p:cNvSpPr txBox="1"/>
            <p:nvPr/>
          </p:nvSpPr>
          <p:spPr>
            <a:xfrm>
              <a:off x="6665531" y="3771595"/>
              <a:ext cx="7177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1183BE-B037-5849-1B93-F2CC28B7433B}"/>
                </a:ext>
              </a:extLst>
            </p:cNvPr>
            <p:cNvSpPr txBox="1"/>
            <p:nvPr/>
          </p:nvSpPr>
          <p:spPr>
            <a:xfrm>
              <a:off x="6688785" y="5024640"/>
              <a:ext cx="7177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16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350B6E-0A9A-2BA7-C961-92FB992152A8}"/>
                </a:ext>
              </a:extLst>
            </p:cNvPr>
            <p:cNvSpPr txBox="1"/>
            <p:nvPr/>
          </p:nvSpPr>
          <p:spPr>
            <a:xfrm>
              <a:off x="7110217" y="3771595"/>
              <a:ext cx="7177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A86D1A-787E-BF29-C158-A000D7BDA38F}"/>
                </a:ext>
              </a:extLst>
            </p:cNvPr>
            <p:cNvSpPr txBox="1"/>
            <p:nvPr/>
          </p:nvSpPr>
          <p:spPr>
            <a:xfrm>
              <a:off x="7141490" y="5021668"/>
              <a:ext cx="7177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16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340FE1D1-AD47-A804-0289-EB42E5598C7C}"/>
              </a:ext>
            </a:extLst>
          </p:cNvPr>
          <p:cNvSpPr txBox="1">
            <a:spLocks/>
          </p:cNvSpPr>
          <p:nvPr/>
        </p:nvSpPr>
        <p:spPr>
          <a:xfrm>
            <a:off x="9420337" y="6484815"/>
            <a:ext cx="2743200" cy="4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535937" rtl="0" eaLnBrk="1" latinLnBrk="0" hangingPunct="1">
              <a:defRPr sz="800" kern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859317-4C17-40C5-B820-8CF3527F3AC7}" type="slidenum">
              <a:rPr lang="ko-KR" altLang="en-US" sz="1200" smtClean="0"/>
              <a:pPr/>
              <a:t>5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7650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B3E0A4-98E3-5572-0586-6629A6132B0C}"/>
              </a:ext>
            </a:extLst>
          </p:cNvPr>
          <p:cNvSpPr/>
          <p:nvPr/>
        </p:nvSpPr>
        <p:spPr>
          <a:xfrm>
            <a:off x="919842" y="1905000"/>
            <a:ext cx="4871358" cy="4522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b="1" dirty="0"/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69831443-1084-F1DF-ED05-CBC6AF512BD4}"/>
              </a:ext>
            </a:extLst>
          </p:cNvPr>
          <p:cNvSpPr txBox="1"/>
          <p:nvPr/>
        </p:nvSpPr>
        <p:spPr>
          <a:xfrm>
            <a:off x="1032686" y="6991893"/>
            <a:ext cx="11475358" cy="26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endParaRPr lang="en-US" sz="1724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19C680D-AB40-4C55-DB39-3D59027B2182}"/>
              </a:ext>
            </a:extLst>
          </p:cNvPr>
          <p:cNvSpPr/>
          <p:nvPr/>
        </p:nvSpPr>
        <p:spPr>
          <a:xfrm>
            <a:off x="919840" y="1905000"/>
            <a:ext cx="4871360" cy="538609"/>
          </a:xfrm>
          <a:prstGeom prst="rect">
            <a:avLst/>
          </a:prstGeom>
          <a:solidFill>
            <a:srgbClr val="78B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FEECF2C-46D2-C4D1-8B18-DB7DD9C70A61}"/>
              </a:ext>
            </a:extLst>
          </p:cNvPr>
          <p:cNvSpPr/>
          <p:nvPr/>
        </p:nvSpPr>
        <p:spPr>
          <a:xfrm>
            <a:off x="6413822" y="1935671"/>
            <a:ext cx="4871358" cy="4522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9731BD8-F6A9-BFB5-A89A-79E38817CB72}"/>
              </a:ext>
            </a:extLst>
          </p:cNvPr>
          <p:cNvSpPr/>
          <p:nvPr/>
        </p:nvSpPr>
        <p:spPr>
          <a:xfrm>
            <a:off x="6413822" y="1905000"/>
            <a:ext cx="4871360" cy="538609"/>
          </a:xfrm>
          <a:prstGeom prst="rect">
            <a:avLst/>
          </a:prstGeom>
          <a:solidFill>
            <a:srgbClr val="78B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D68A6-7EF2-5EBB-4176-6F499E93F2F3}"/>
              </a:ext>
            </a:extLst>
          </p:cNvPr>
          <p:cNvSpPr txBox="1"/>
          <p:nvPr/>
        </p:nvSpPr>
        <p:spPr>
          <a:xfrm>
            <a:off x="1115183" y="2015384"/>
            <a:ext cx="4514484" cy="364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ko-KR" altLang="en-US" sz="196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기존고객 유지 비용 </a:t>
            </a:r>
            <a:r>
              <a:rPr lang="en-US" altLang="ko-KR" sz="196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96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신규고객 확보 비용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15F67-8ABD-C6A7-681A-E46108389EA8}"/>
              </a:ext>
            </a:extLst>
          </p:cNvPr>
          <p:cNvSpPr txBox="1"/>
          <p:nvPr/>
        </p:nvSpPr>
        <p:spPr>
          <a:xfrm>
            <a:off x="7151673" y="2010116"/>
            <a:ext cx="3217214" cy="364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ko-KR" altLang="en-US" sz="1969" b="1" dirty="0" err="1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이탈률에</a:t>
            </a:r>
            <a:r>
              <a:rPr lang="ko-KR" altLang="en-US" sz="196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기업의 손익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6C9268-1AAE-F7D7-00A1-DC0267D375A9}"/>
              </a:ext>
            </a:extLst>
          </p:cNvPr>
          <p:cNvSpPr txBox="1"/>
          <p:nvPr/>
        </p:nvSpPr>
        <p:spPr>
          <a:xfrm>
            <a:off x="2819400" y="6143095"/>
            <a:ext cx="2898555" cy="278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3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 컨설팅 회사 </a:t>
            </a:r>
            <a:r>
              <a:rPr lang="en-US" altLang="ko-KR" sz="13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invesp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C0A689D-EC4A-87AA-1284-3E6887262A5A}"/>
              </a:ext>
            </a:extLst>
          </p:cNvPr>
          <p:cNvGrpSpPr/>
          <p:nvPr/>
        </p:nvGrpSpPr>
        <p:grpSpPr>
          <a:xfrm>
            <a:off x="1329697" y="3048000"/>
            <a:ext cx="4138123" cy="2882978"/>
            <a:chOff x="1248055" y="3048000"/>
            <a:chExt cx="4138123" cy="288297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4C4CBAB-739B-0FA3-B47B-EA511656A806}"/>
                </a:ext>
              </a:extLst>
            </p:cNvPr>
            <p:cNvCxnSpPr/>
            <p:nvPr/>
          </p:nvCxnSpPr>
          <p:spPr>
            <a:xfrm>
              <a:off x="1248055" y="5617842"/>
              <a:ext cx="4138123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259DD5B-6D3D-3FC4-EFDF-69AF187D2EB8}"/>
                </a:ext>
              </a:extLst>
            </p:cNvPr>
            <p:cNvSpPr/>
            <p:nvPr/>
          </p:nvSpPr>
          <p:spPr>
            <a:xfrm>
              <a:off x="1697275" y="5403945"/>
              <a:ext cx="761179" cy="216638"/>
            </a:xfrm>
            <a:prstGeom prst="rect">
              <a:avLst/>
            </a:prstGeom>
            <a:solidFill>
              <a:srgbClr val="457EA9"/>
            </a:solidFill>
            <a:ln w="190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355659-7420-499A-F1FD-9005A3A330F5}"/>
                </a:ext>
              </a:extLst>
            </p:cNvPr>
            <p:cNvSpPr/>
            <p:nvPr/>
          </p:nvSpPr>
          <p:spPr>
            <a:xfrm>
              <a:off x="4187584" y="3048000"/>
              <a:ext cx="761179" cy="2569857"/>
            </a:xfrm>
            <a:prstGeom prst="rect">
              <a:avLst/>
            </a:prstGeom>
            <a:solidFill>
              <a:srgbClr val="ACD1EA"/>
            </a:solidFill>
            <a:ln w="19050">
              <a:noFill/>
              <a:prstDash val="solid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FB8F7E-0080-140F-204E-2F39275A39D4}"/>
                </a:ext>
              </a:extLst>
            </p:cNvPr>
            <p:cNvSpPr txBox="1"/>
            <p:nvPr/>
          </p:nvSpPr>
          <p:spPr>
            <a:xfrm>
              <a:off x="1649957" y="5623330"/>
              <a:ext cx="855839" cy="30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99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기존 고객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32ACB3-D530-B070-599C-DA6649C48B7B}"/>
                </a:ext>
              </a:extLst>
            </p:cNvPr>
            <p:cNvSpPr txBox="1"/>
            <p:nvPr/>
          </p:nvSpPr>
          <p:spPr>
            <a:xfrm>
              <a:off x="4175748" y="5604830"/>
              <a:ext cx="855839" cy="30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99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신규 고객</a:t>
              </a: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28F00C57-03C3-CBA8-3BFB-9EC0D98EB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880" y="3181359"/>
              <a:ext cx="1413934" cy="1972452"/>
            </a:xfrm>
            <a:prstGeom prst="straightConnector1">
              <a:avLst/>
            </a:prstGeom>
            <a:ln w="25400">
              <a:solidFill>
                <a:srgbClr val="001A47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C77AA8D-B7D1-3821-B6D0-EDB837B7C8B4}"/>
                </a:ext>
              </a:extLst>
            </p:cNvPr>
            <p:cNvGrpSpPr/>
            <p:nvPr/>
          </p:nvGrpSpPr>
          <p:grpSpPr>
            <a:xfrm>
              <a:off x="2800377" y="3778128"/>
              <a:ext cx="878778" cy="878778"/>
              <a:chOff x="2860193" y="3778497"/>
              <a:chExt cx="878778" cy="878778"/>
            </a:xfrm>
            <a:solidFill>
              <a:srgbClr val="47546E"/>
            </a:solidFill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A83072D-45CD-CA89-052A-04ABFD038047}"/>
                  </a:ext>
                </a:extLst>
              </p:cNvPr>
              <p:cNvSpPr/>
              <p:nvPr/>
            </p:nvSpPr>
            <p:spPr>
              <a:xfrm>
                <a:off x="2860193" y="3778497"/>
                <a:ext cx="878778" cy="878778"/>
              </a:xfrm>
              <a:prstGeom prst="ellipse">
                <a:avLst/>
              </a:prstGeom>
              <a:grpFill/>
              <a:ln w="25400">
                <a:solidFill>
                  <a:srgbClr val="001A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99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889DF4-551A-5561-24E3-763135651460}"/>
                  </a:ext>
                </a:extLst>
              </p:cNvPr>
              <p:cNvSpPr txBox="1"/>
              <p:nvPr/>
            </p:nvSpPr>
            <p:spPr>
              <a:xfrm>
                <a:off x="2942127" y="4064879"/>
                <a:ext cx="796843" cy="36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080"/>
                  </a:lnSpc>
                  <a:spcBef>
                    <a:spcPct val="0"/>
                  </a:spcBef>
                </a:pPr>
                <a:r>
                  <a:rPr lang="en-US" altLang="ko-KR" sz="1799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25</a:t>
                </a:r>
                <a:r>
                  <a:rPr lang="ko-KR" altLang="en-US" sz="1799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배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69B6AA-0215-231D-90EA-E582A9459071}"/>
              </a:ext>
            </a:extLst>
          </p:cNvPr>
          <p:cNvSpPr txBox="1"/>
          <p:nvPr/>
        </p:nvSpPr>
        <p:spPr>
          <a:xfrm>
            <a:off x="-2796106" y="1740761"/>
            <a:ext cx="2796106" cy="63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4" dirty="0"/>
              <a:t>발표 전 참고기사</a:t>
            </a:r>
            <a:endParaRPr lang="en-US" altLang="ko-KR" sz="704" dirty="0"/>
          </a:p>
          <a:p>
            <a:r>
              <a:rPr lang="ko-KR" altLang="en-US" sz="704" dirty="0">
                <a:hlinkClick r:id="rId3"/>
              </a:rPr>
              <a:t>https://www.news1.kr/articles/?2658252</a:t>
            </a:r>
            <a:endParaRPr lang="en-US" altLang="ko-KR" sz="704" dirty="0"/>
          </a:p>
          <a:p>
            <a:r>
              <a:rPr lang="en-US" altLang="ko-KR" sz="704" dirty="0">
                <a:hlinkClick r:id="rId4"/>
              </a:rPr>
              <a:t>https://www.businesspost.co.kr/BP?command=article_view&amp;num=148890</a:t>
            </a:r>
            <a:endParaRPr lang="en-US" altLang="ko-KR" sz="704" dirty="0"/>
          </a:p>
          <a:p>
            <a:endParaRPr lang="ko-KR" altLang="en-US" sz="704" dirty="0"/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253A0DC4-C809-188B-9346-FF35F94BFE96}"/>
              </a:ext>
            </a:extLst>
          </p:cNvPr>
          <p:cNvSpPr txBox="1"/>
          <p:nvPr/>
        </p:nvSpPr>
        <p:spPr>
          <a:xfrm>
            <a:off x="6363604" y="3054054"/>
            <a:ext cx="4871358" cy="258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이탈률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감소는 영업이익 증가에 직접적으로 기여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219CC-DD6F-9C9E-2F7B-8649E32D3EE8}"/>
              </a:ext>
            </a:extLst>
          </p:cNvPr>
          <p:cNvSpPr txBox="1"/>
          <p:nvPr/>
        </p:nvSpPr>
        <p:spPr>
          <a:xfrm>
            <a:off x="6324600" y="6150492"/>
            <a:ext cx="4871360" cy="273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아시아경제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피말리는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0.01%’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렌털업계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제품이탈률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낮추기에 골몰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FA678B-06BC-1399-9255-2824BCEA7D40}"/>
              </a:ext>
            </a:extLst>
          </p:cNvPr>
          <p:cNvSpPr txBox="1"/>
          <p:nvPr/>
        </p:nvSpPr>
        <p:spPr>
          <a:xfrm>
            <a:off x="6555618" y="2686551"/>
            <a:ext cx="4521199" cy="348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중도해지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렌탈자산폐기손실</a:t>
            </a:r>
            <a:r>
              <a:rPr lang="ko-KR" altLang="en-US" sz="1600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비용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수익성 악화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C891EE2F-939D-4238-CCBC-7EA0C1B5A834}"/>
              </a:ext>
            </a:extLst>
          </p:cNvPr>
          <p:cNvSpPr txBox="1"/>
          <p:nvPr/>
        </p:nvSpPr>
        <p:spPr>
          <a:xfrm>
            <a:off x="609600" y="1149442"/>
            <a:ext cx="11365113" cy="273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0"/>
              </a:lnSpc>
              <a:spcBef>
                <a:spcPct val="0"/>
              </a:spcBef>
            </a:pP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고객 유치 비용이 높고 </a:t>
            </a:r>
            <a:r>
              <a:rPr lang="ko-KR" altLang="en-US" sz="180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이탈률이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기업 수익에 큰 영향을 미치므로 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고객을 위한 맞춤형 케어 프로그램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필요</a:t>
            </a:r>
            <a:endParaRPr lang="en-US" altLang="ko-KR" sz="18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C9A3F6-B383-BD41-1653-302ADAC14C11}"/>
              </a:ext>
            </a:extLst>
          </p:cNvPr>
          <p:cNvSpPr txBox="1"/>
          <p:nvPr/>
        </p:nvSpPr>
        <p:spPr>
          <a:xfrm>
            <a:off x="180285" y="104099"/>
            <a:ext cx="3408980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2.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추진 배경</a:t>
            </a:r>
          </a:p>
        </p:txBody>
      </p:sp>
      <p:grpSp>
        <p:nvGrpSpPr>
          <p:cNvPr id="61" name="Group 6">
            <a:extLst>
              <a:ext uri="{FF2B5EF4-FFF2-40B4-BE49-F238E27FC236}">
                <a16:creationId xmlns:a16="http://schemas.microsoft.com/office/drawing/2014/main" id="{2AF88AE4-61A5-1656-1BB9-09CCA113CC15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D65675FF-AF37-C661-C50D-07AABB3DBDC1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B47C0C3-448B-97AD-1BE0-A54B33513DD1}"/>
              </a:ext>
            </a:extLst>
          </p:cNvPr>
          <p:cNvSpPr txBox="1"/>
          <p:nvPr/>
        </p:nvSpPr>
        <p:spPr>
          <a:xfrm>
            <a:off x="7867782" y="7149981"/>
            <a:ext cx="3209035" cy="417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https://www.mk.co.kr/news/special-edition/6698799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134FF3-084C-7286-61D8-AF01B3D72E46}"/>
              </a:ext>
            </a:extLst>
          </p:cNvPr>
          <p:cNvSpPr txBox="1"/>
          <p:nvPr/>
        </p:nvSpPr>
        <p:spPr>
          <a:xfrm>
            <a:off x="1115183" y="7078088"/>
            <a:ext cx="8818032" cy="25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457EA9"/>
                </a:solidFill>
                <a:effectLst/>
                <a:latin typeface="Spoqa Han Sans Neo"/>
              </a:rPr>
              <a:t>해약률이</a:t>
            </a:r>
            <a:r>
              <a:rPr lang="ko-KR" altLang="en-US" b="0" i="0" dirty="0">
                <a:solidFill>
                  <a:srgbClr val="457EA9"/>
                </a:solidFill>
                <a:effectLst/>
                <a:latin typeface="Spoqa Han Sans Neo"/>
              </a:rPr>
              <a:t> </a:t>
            </a:r>
            <a:r>
              <a:rPr lang="en-US" altLang="ko-KR" b="0" i="0" dirty="0">
                <a:solidFill>
                  <a:srgbClr val="457EA9"/>
                </a:solidFill>
                <a:effectLst/>
                <a:latin typeface="Spoqa Han Sans Neo"/>
              </a:rPr>
              <a:t>0.1% </a:t>
            </a:r>
            <a:r>
              <a:rPr lang="ko-KR" altLang="en-US" b="0" i="0" dirty="0">
                <a:solidFill>
                  <a:srgbClr val="457EA9"/>
                </a:solidFill>
                <a:effectLst/>
                <a:latin typeface="Spoqa Han Sans Neo"/>
              </a:rPr>
              <a:t>떨어지면 고객 </a:t>
            </a:r>
            <a:r>
              <a:rPr lang="en-US" altLang="ko-KR" b="0" i="0" dirty="0">
                <a:solidFill>
                  <a:srgbClr val="457EA9"/>
                </a:solidFill>
                <a:effectLst/>
                <a:latin typeface="Spoqa Han Sans Neo"/>
              </a:rPr>
              <a:t>4000</a:t>
            </a:r>
            <a:r>
              <a:rPr lang="ko-KR" altLang="en-US" b="0" i="0" dirty="0">
                <a:solidFill>
                  <a:srgbClr val="457EA9"/>
                </a:solidFill>
                <a:effectLst/>
                <a:latin typeface="Spoqa Han Sans Neo"/>
              </a:rPr>
              <a:t>명을 확보한 것과 비슷한 효과</a:t>
            </a:r>
            <a:endParaRPr lang="ko-KR" altLang="en-US" dirty="0">
              <a:solidFill>
                <a:srgbClr val="457EA9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F38559E-75FE-2EE4-E221-037B953AE02E}"/>
              </a:ext>
            </a:extLst>
          </p:cNvPr>
          <p:cNvSpPr/>
          <p:nvPr/>
        </p:nvSpPr>
        <p:spPr>
          <a:xfrm>
            <a:off x="8884584" y="3674344"/>
            <a:ext cx="1790001" cy="2020949"/>
          </a:xfrm>
          <a:prstGeom prst="rect">
            <a:avLst/>
          </a:prstGeom>
          <a:gradFill flip="none" rotWithShape="1">
            <a:gsLst>
              <a:gs pos="0">
                <a:srgbClr val="F0F2F7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이등변 삼각형 92">
            <a:extLst>
              <a:ext uri="{FF2B5EF4-FFF2-40B4-BE49-F238E27FC236}">
                <a16:creationId xmlns:a16="http://schemas.microsoft.com/office/drawing/2014/main" id="{9722D9A7-B75D-EE34-4332-AB865C0368AA}"/>
              </a:ext>
            </a:extLst>
          </p:cNvPr>
          <p:cNvSpPr/>
          <p:nvPr/>
        </p:nvSpPr>
        <p:spPr>
          <a:xfrm rot="16200000">
            <a:off x="7383525" y="4194235"/>
            <a:ext cx="2007691" cy="994427"/>
          </a:xfrm>
          <a:prstGeom prst="triangle">
            <a:avLst/>
          </a:prstGeom>
          <a:solidFill>
            <a:srgbClr val="F0F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93CB1A6-7AE6-58CE-67DC-AD673A9D6BE1}"/>
              </a:ext>
            </a:extLst>
          </p:cNvPr>
          <p:cNvGrpSpPr/>
          <p:nvPr/>
        </p:nvGrpSpPr>
        <p:grpSpPr>
          <a:xfrm>
            <a:off x="8885148" y="3620012"/>
            <a:ext cx="1782852" cy="943778"/>
            <a:chOff x="8808948" y="3620012"/>
            <a:chExt cx="1782852" cy="943778"/>
          </a:xfrm>
        </p:grpSpPr>
        <p:sp>
          <p:nvSpPr>
            <p:cNvPr id="77" name="모서리가 둥근 직사각형 202">
              <a:extLst>
                <a:ext uri="{FF2B5EF4-FFF2-40B4-BE49-F238E27FC236}">
                  <a16:creationId xmlns:a16="http://schemas.microsoft.com/office/drawing/2014/main" id="{273CC37F-DF23-7EDC-BAFE-9EA748203FB2}"/>
                </a:ext>
              </a:extLst>
            </p:cNvPr>
            <p:cNvSpPr/>
            <p:nvPr/>
          </p:nvSpPr>
          <p:spPr>
            <a:xfrm>
              <a:off x="8808948" y="3620012"/>
              <a:ext cx="1782852" cy="9437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B6E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D772D523-6209-D2EB-6E0A-5B9397443CE8}"/>
                </a:ext>
              </a:extLst>
            </p:cNvPr>
            <p:cNvSpPr txBox="1"/>
            <p:nvPr/>
          </p:nvSpPr>
          <p:spPr>
            <a:xfrm>
              <a:off x="9014819" y="3825345"/>
              <a:ext cx="1424581" cy="533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ko-KR" altLang="en-US" sz="1799" b="1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약 </a:t>
              </a:r>
              <a:r>
                <a:rPr lang="en-US" altLang="ko-KR" sz="1799" b="1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 sz="1799" b="1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억원</a:t>
              </a:r>
              <a:endParaRPr lang="en-US" altLang="ko-KR" sz="1799" b="1" dirty="0">
                <a:solidFill>
                  <a:srgbClr val="001A4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ko-KR" altLang="en-US" sz="1799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비용 감소 효과</a:t>
              </a:r>
              <a:endParaRPr lang="en-US" altLang="ko-KR" sz="1799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2F0FFCC-F43B-686B-C92D-4C0C5CE5BE11}"/>
              </a:ext>
            </a:extLst>
          </p:cNvPr>
          <p:cNvGrpSpPr/>
          <p:nvPr/>
        </p:nvGrpSpPr>
        <p:grpSpPr>
          <a:xfrm>
            <a:off x="8885148" y="4759666"/>
            <a:ext cx="1782852" cy="943778"/>
            <a:chOff x="8047936" y="4721878"/>
            <a:chExt cx="1782852" cy="943778"/>
          </a:xfrm>
        </p:grpSpPr>
        <p:sp>
          <p:nvSpPr>
            <p:cNvPr id="79" name="모서리가 둥근 직사각형 202">
              <a:extLst>
                <a:ext uri="{FF2B5EF4-FFF2-40B4-BE49-F238E27FC236}">
                  <a16:creationId xmlns:a16="http://schemas.microsoft.com/office/drawing/2014/main" id="{4BB7DD36-480A-8C8C-F016-A74508838050}"/>
                </a:ext>
              </a:extLst>
            </p:cNvPr>
            <p:cNvSpPr/>
            <p:nvPr/>
          </p:nvSpPr>
          <p:spPr>
            <a:xfrm>
              <a:off x="8047936" y="4721878"/>
              <a:ext cx="1782852" cy="9437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B6E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dirty="0"/>
            </a:p>
            <a:p>
              <a:pPr algn="ctr">
                <a:lnSpc>
                  <a:spcPct val="150000"/>
                </a:lnSpc>
                <a:defRPr/>
              </a:pPr>
              <a:endParaRPr lang="en-US" altLang="ko-KR" dirty="0"/>
            </a:p>
            <a:p>
              <a:pPr algn="ctr">
                <a:lnSpc>
                  <a:spcPct val="150000"/>
                </a:lnSpc>
                <a:defRPr/>
              </a:pPr>
              <a:endParaRPr lang="en-US" altLang="ko-KR" dirty="0"/>
            </a:p>
            <a:p>
              <a:pPr algn="ctr">
                <a:lnSpc>
                  <a:spcPct val="150000"/>
                </a:lnSpc>
                <a:defRPr/>
              </a:pPr>
              <a:endParaRPr lang="en-US" altLang="ko-KR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A4007120-146D-5F9B-FA23-7DAB7EDFBC85}"/>
                </a:ext>
              </a:extLst>
            </p:cNvPr>
            <p:cNvSpPr txBox="1"/>
            <p:nvPr/>
          </p:nvSpPr>
          <p:spPr>
            <a:xfrm>
              <a:off x="8210841" y="4791481"/>
              <a:ext cx="1438283" cy="807913"/>
            </a:xfrm>
            <a:prstGeom prst="rect">
              <a:avLst/>
            </a:prstGeom>
            <a:ln>
              <a:noFill/>
              <a:prstDash val="solid"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ko-KR" altLang="en-US" sz="1799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신규 고객</a:t>
              </a:r>
              <a:endParaRPr lang="en-US" altLang="ko-KR" sz="1799" dirty="0">
                <a:solidFill>
                  <a:srgbClr val="001A4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endParaRPr>
            </a:p>
            <a:p>
              <a:pPr algn="ctr">
                <a:lnSpc>
                  <a:spcPts val="2080"/>
                </a:lnSpc>
                <a:spcBef>
                  <a:spcPct val="0"/>
                </a:spcBef>
              </a:pPr>
              <a:r>
                <a:rPr lang="ko-KR" altLang="en-US" sz="1799" b="1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약 </a:t>
              </a:r>
              <a:r>
                <a:rPr lang="en-US" altLang="ko-KR" sz="1799" b="1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4000</a:t>
              </a:r>
              <a:r>
                <a:rPr lang="ko-KR" altLang="en-US" sz="1799" b="1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명</a:t>
              </a:r>
              <a:r>
                <a:rPr lang="ko-KR" altLang="en-US" sz="1799" dirty="0">
                  <a:solidFill>
                    <a:srgbClr val="001A4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 유치 효과</a:t>
              </a:r>
              <a:endParaRPr lang="en-US" altLang="ko-KR" sz="1799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07A7874-0494-E8DA-AB17-C27A794A87B2}"/>
              </a:ext>
            </a:extLst>
          </p:cNvPr>
          <p:cNvSpPr/>
          <p:nvPr/>
        </p:nvSpPr>
        <p:spPr>
          <a:xfrm>
            <a:off x="6781800" y="4191000"/>
            <a:ext cx="1597989" cy="864155"/>
          </a:xfrm>
          <a:prstGeom prst="roundRect">
            <a:avLst/>
          </a:prstGeom>
          <a:solidFill>
            <a:schemeClr val="bg1"/>
          </a:solidFill>
          <a:ln>
            <a:solidFill>
              <a:srgbClr val="7CB8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404711C-C465-54A3-07DD-318447E1AB72}"/>
              </a:ext>
            </a:extLst>
          </p:cNvPr>
          <p:cNvSpPr txBox="1"/>
          <p:nvPr/>
        </p:nvSpPr>
        <p:spPr>
          <a:xfrm>
            <a:off x="6995147" y="4347024"/>
            <a:ext cx="120811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ko-KR" altLang="en-US" sz="1799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이탈률</a:t>
            </a:r>
            <a:endParaRPr lang="en-US" altLang="ko-KR" sz="1799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altLang="ko-KR" sz="1799" b="1" dirty="0">
                <a:solidFill>
                  <a:srgbClr val="001A4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0.1%</a:t>
            </a:r>
            <a:endParaRPr lang="en-US" altLang="ko-KR" sz="1799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40896229-29A6-76CB-F3C8-48B42826D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6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5043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9ECC276-F319-CCC4-3481-CF7FAF9D663C}"/>
              </a:ext>
            </a:extLst>
          </p:cNvPr>
          <p:cNvGrpSpPr/>
          <p:nvPr/>
        </p:nvGrpSpPr>
        <p:grpSpPr>
          <a:xfrm>
            <a:off x="131418" y="1954246"/>
            <a:ext cx="3952847" cy="4522754"/>
            <a:chOff x="626439" y="1954246"/>
            <a:chExt cx="3446027" cy="452275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B0C619E-D8FA-7002-7D7A-50865216B515}"/>
                </a:ext>
              </a:extLst>
            </p:cNvPr>
            <p:cNvGrpSpPr/>
            <p:nvPr/>
          </p:nvGrpSpPr>
          <p:grpSpPr>
            <a:xfrm>
              <a:off x="741734" y="1954246"/>
              <a:ext cx="3330732" cy="4522754"/>
              <a:chOff x="6456735" y="1956509"/>
              <a:chExt cx="4871360" cy="452275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EF9E13E-D6F7-5C39-9112-F8F54051B396}"/>
                  </a:ext>
                </a:extLst>
              </p:cNvPr>
              <p:cNvSpPr/>
              <p:nvPr/>
            </p:nvSpPr>
            <p:spPr>
              <a:xfrm>
                <a:off x="6456737" y="1956509"/>
                <a:ext cx="4871358" cy="452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b="1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CF452E9-A7FA-7899-0D90-63C614792ADE}"/>
                  </a:ext>
                </a:extLst>
              </p:cNvPr>
              <p:cNvSpPr/>
              <p:nvPr/>
            </p:nvSpPr>
            <p:spPr>
              <a:xfrm>
                <a:off x="6456735" y="1958812"/>
                <a:ext cx="4871360" cy="538609"/>
              </a:xfrm>
              <a:prstGeom prst="rect">
                <a:avLst/>
              </a:prstGeom>
              <a:solidFill>
                <a:srgbClr val="78B4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b="1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836B1F-83C1-65ED-95FC-AE7F1337FFF2}"/>
                </a:ext>
              </a:extLst>
            </p:cNvPr>
            <p:cNvSpPr txBox="1"/>
            <p:nvPr/>
          </p:nvSpPr>
          <p:spPr>
            <a:xfrm>
              <a:off x="897092" y="1990173"/>
              <a:ext cx="3020033" cy="435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ko-KR" alt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연령별 인구 구조 변화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단위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%)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106376-2474-BD1A-C6E5-4B256442BB3D}"/>
                </a:ext>
              </a:extLst>
            </p:cNvPr>
            <p:cNvSpPr txBox="1"/>
            <p:nvPr/>
          </p:nvSpPr>
          <p:spPr>
            <a:xfrm>
              <a:off x="943188" y="2584902"/>
              <a:ext cx="29278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인구 구조 중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endParaRPr>
            </a:p>
            <a:p>
              <a:pPr algn="ctr"/>
              <a:r>
                <a:rPr lang="ko-KR" altLang="en-US" sz="1400" dirty="0" err="1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실버세대의</a:t>
              </a:r>
              <a:r>
                <a:rPr lang="ko-KR" altLang="en-US" sz="1400" dirty="0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비중이 증가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2D8CEFD-5C1F-4096-83FD-4F5D0F18FDBC}"/>
                </a:ext>
              </a:extLst>
            </p:cNvPr>
            <p:cNvSpPr txBox="1"/>
            <p:nvPr/>
          </p:nvSpPr>
          <p:spPr>
            <a:xfrm>
              <a:off x="2803231" y="6145949"/>
              <a:ext cx="1204226" cy="283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OECD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49665BF5-88B9-E236-DAB8-FA1911DC4E01}"/>
                </a:ext>
              </a:extLst>
            </p:cNvPr>
            <p:cNvGrpSpPr/>
            <p:nvPr/>
          </p:nvGrpSpPr>
          <p:grpSpPr>
            <a:xfrm>
              <a:off x="626439" y="3785147"/>
              <a:ext cx="760290" cy="1881213"/>
              <a:chOff x="683115" y="3841747"/>
              <a:chExt cx="760289" cy="17711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C0A5F-E8EA-AFA0-CBB3-684A8098E096}"/>
                  </a:ext>
                </a:extLst>
              </p:cNvPr>
              <p:cNvSpPr txBox="1"/>
              <p:nvPr/>
            </p:nvSpPr>
            <p:spPr>
              <a:xfrm>
                <a:off x="684509" y="3841747"/>
                <a:ext cx="753539" cy="28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2020</a:t>
                </a:r>
                <a:endPara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BF38C2D-50ED-FEC9-12A0-CFB1F306411D}"/>
                  </a:ext>
                </a:extLst>
              </p:cNvPr>
              <p:cNvSpPr txBox="1"/>
              <p:nvPr/>
            </p:nvSpPr>
            <p:spPr>
              <a:xfrm>
                <a:off x="689865" y="4608741"/>
                <a:ext cx="753539" cy="28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2040</a:t>
                </a:r>
                <a:endPara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5BFAAD-3B9E-DE75-D13A-C3D54FD9A792}"/>
                  </a:ext>
                </a:extLst>
              </p:cNvPr>
              <p:cNvSpPr txBox="1"/>
              <p:nvPr/>
            </p:nvSpPr>
            <p:spPr>
              <a:xfrm>
                <a:off x="683115" y="5323200"/>
                <a:ext cx="753539" cy="28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2060</a:t>
                </a:r>
                <a:endPara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0E11BDB-9935-36FB-7B76-19B1C9908B79}"/>
                </a:ext>
              </a:extLst>
            </p:cNvPr>
            <p:cNvGrpSpPr/>
            <p:nvPr/>
          </p:nvGrpSpPr>
          <p:grpSpPr>
            <a:xfrm>
              <a:off x="1122695" y="3481924"/>
              <a:ext cx="2886224" cy="2453074"/>
              <a:chOff x="1122684" y="3522277"/>
              <a:chExt cx="2886224" cy="2453073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C814440-F854-03B9-638A-56CA3B131B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3636" y="3522277"/>
                <a:ext cx="0" cy="2453073"/>
              </a:xfrm>
              <a:prstGeom prst="line">
                <a:avLst/>
              </a:prstGeom>
              <a:ln w="12700">
                <a:solidFill>
                  <a:schemeClr val="bg2">
                    <a:lumMod val="9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C6B5751-B2D1-89E7-7CAB-5A14298029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7105" y="3522277"/>
                <a:ext cx="0" cy="2453073"/>
              </a:xfrm>
              <a:prstGeom prst="line">
                <a:avLst/>
              </a:prstGeom>
              <a:ln w="12700">
                <a:solidFill>
                  <a:schemeClr val="bg2">
                    <a:lumMod val="9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1BD42E1-F7D1-3591-2AC6-53DFEEF343DD}"/>
                  </a:ext>
                </a:extLst>
              </p:cNvPr>
              <p:cNvGrpSpPr/>
              <p:nvPr/>
            </p:nvGrpSpPr>
            <p:grpSpPr>
              <a:xfrm>
                <a:off x="1122684" y="3773388"/>
                <a:ext cx="2886224" cy="1951130"/>
                <a:chOff x="1246014" y="3773388"/>
                <a:chExt cx="2762893" cy="1951130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359F-FE57-F0AC-D362-28ECBE8C3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09749" y="4209411"/>
                  <a:ext cx="139702" cy="336704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C1D220F4-7DA5-B5B6-CFF7-653F6BB06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6924" y="4209411"/>
                  <a:ext cx="240280" cy="326379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5A33B6E7-862D-1BF8-99C2-84217C1E0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46402" y="4953636"/>
                  <a:ext cx="309089" cy="326379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FFD09CA5-03AB-86F8-2A2A-A55F0E023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49496" y="4953635"/>
                  <a:ext cx="72937" cy="322498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2B804F1-DD38-C994-848D-3771EBA77384}"/>
                    </a:ext>
                  </a:extLst>
                </p:cNvPr>
                <p:cNvGrpSpPr/>
                <p:nvPr/>
              </p:nvGrpSpPr>
              <p:grpSpPr>
                <a:xfrm>
                  <a:off x="1246014" y="3773388"/>
                  <a:ext cx="2762893" cy="1951130"/>
                  <a:chOff x="1246014" y="3773388"/>
                  <a:chExt cx="2762893" cy="1951130"/>
                </a:xfrm>
              </p:grpSpPr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8548A867-6493-DE34-A104-04AF8AF10AE6}"/>
                      </a:ext>
                    </a:extLst>
                  </p:cNvPr>
                  <p:cNvGrpSpPr/>
                  <p:nvPr/>
                </p:nvGrpSpPr>
                <p:grpSpPr>
                  <a:xfrm>
                    <a:off x="1246014" y="5280018"/>
                    <a:ext cx="2671091" cy="444500"/>
                    <a:chOff x="1246014" y="5280018"/>
                    <a:chExt cx="2671091" cy="444500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AC0E248D-CE68-7CD1-E0B3-50680148022D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440125" y="4247537"/>
                      <a:ext cx="444500" cy="2509461"/>
                      <a:chOff x="4178132" y="3493079"/>
                      <a:chExt cx="761179" cy="2145721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0EC3DADB-24B6-5E00-94A0-AA37E09B2F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132" y="5342416"/>
                        <a:ext cx="761178" cy="296384"/>
                      </a:xfrm>
                      <a:prstGeom prst="rect">
                        <a:avLst/>
                      </a:prstGeom>
                      <a:pattFill prst="wdDnDiag">
                        <a:fgClr>
                          <a:schemeClr val="bg2">
                            <a:lumMod val="90000"/>
                          </a:schemeClr>
                        </a:fgClr>
                        <a:bgClr>
                          <a:schemeClr val="bg1"/>
                        </a:bgClr>
                      </a:pattFill>
                      <a:ln w="19050">
                        <a:solidFill>
                          <a:srgbClr val="44516A"/>
                        </a:solidFill>
                      </a:ln>
                      <a:effectLst>
                        <a:outerShdw blurRad="25400" dist="127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/>
                        <a:lightRig rig="threePt" dir="t"/>
                      </a:scene3d>
                      <a:sp3d prstMaterial="matte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endParaRPr>
                      </a:p>
                    </p:txBody>
                  </p:sp>
                  <p:sp>
                    <p:nvSpPr>
                      <p:cNvPr id="45" name="직사각형 44">
                        <a:extLst>
                          <a:ext uri="{FF2B5EF4-FFF2-40B4-BE49-F238E27FC236}">
                            <a16:creationId xmlns:a16="http://schemas.microsoft.com/office/drawing/2014/main" id="{0EE87C5F-ECBD-6476-D6B9-0810AF546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133" y="4323081"/>
                        <a:ext cx="761177" cy="1019335"/>
                      </a:xfrm>
                      <a:prstGeom prst="rect">
                        <a:avLst/>
                      </a:prstGeom>
                      <a:solidFill>
                        <a:srgbClr val="77B1D7"/>
                      </a:solidFill>
                      <a:ln w="19050">
                        <a:solidFill>
                          <a:srgbClr val="44516A"/>
                        </a:solidFill>
                      </a:ln>
                      <a:effectLst>
                        <a:outerShdw blurRad="25400" dist="127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/>
                        <a:lightRig rig="threePt" dir="t"/>
                      </a:scene3d>
                      <a:sp3d prstMaterial="matte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endParaRPr>
                      </a:p>
                    </p:txBody>
                  </p:sp>
                  <p:sp>
                    <p:nvSpPr>
                      <p:cNvPr id="46" name="직사각형 45">
                        <a:extLst>
                          <a:ext uri="{FF2B5EF4-FFF2-40B4-BE49-F238E27FC236}">
                            <a16:creationId xmlns:a16="http://schemas.microsoft.com/office/drawing/2014/main" id="{32D50D89-683E-BB2F-B3A2-A2A2D2333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132" y="3493079"/>
                        <a:ext cx="761179" cy="830000"/>
                      </a:xfrm>
                      <a:prstGeom prst="rect">
                        <a:avLst/>
                      </a:prstGeom>
                      <a:solidFill>
                        <a:srgbClr val="4279A3"/>
                      </a:solidFill>
                      <a:ln w="19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</a:ln>
                      <a:effectLst>
                        <a:outerShdw blurRad="25400" dist="127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/>
                        <a:lightRig rig="threePt" dir="t"/>
                      </a:scene3d>
                      <a:sp3d prstMaterial="matte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E55D8D44-D647-9D03-9F0F-B3C863C4D9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46014" y="5339961"/>
                      <a:ext cx="657332" cy="307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399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ldhabi" panose="020F0502020204030204" pitchFamily="2" charset="-78"/>
                        </a:rPr>
                        <a:t>8.0</a:t>
                      </a:r>
                      <a:endParaRPr lang="ko-KR" altLang="en-US" sz="1399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ldhabi" panose="020F0502020204030204" pitchFamily="2" charset="-78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1F612BDA-EE38-A701-8180-30CABEB97B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40530" y="5346311"/>
                      <a:ext cx="657332" cy="307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399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ldhabi" panose="020F0502020204030204" pitchFamily="2" charset="-78"/>
                        </a:rPr>
                        <a:t>48.0</a:t>
                      </a:r>
                      <a:endParaRPr lang="ko-KR" altLang="en-US" sz="1399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ldhabi" panose="020F0502020204030204" pitchFamily="2" charset="-78"/>
                      </a:endParaRPr>
                    </a:p>
                  </p:txBody>
                </p:sp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88520144-A2F2-FA20-0D20-31BA145B41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8167" y="5348379"/>
                      <a:ext cx="657332" cy="307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399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ldhabi" panose="020F0502020204030204" pitchFamily="2" charset="-78"/>
                        </a:rPr>
                        <a:t>43.9</a:t>
                      </a:r>
                      <a:endParaRPr lang="ko-KR" altLang="en-US" sz="1399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ldhabi" panose="020F0502020204030204" pitchFamily="2" charset="-78"/>
                      </a:endParaRPr>
                    </a:p>
                  </p:txBody>
                </p:sp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C80AE4EC-30BA-7821-CC37-2BF117041ACB}"/>
                      </a:ext>
                    </a:extLst>
                  </p:cNvPr>
                  <p:cNvGrpSpPr/>
                  <p:nvPr/>
                </p:nvGrpSpPr>
                <p:grpSpPr>
                  <a:xfrm>
                    <a:off x="1272127" y="4537142"/>
                    <a:ext cx="2644978" cy="444501"/>
                    <a:chOff x="1272127" y="4537142"/>
                    <a:chExt cx="2644978" cy="444501"/>
                  </a:xfrm>
                </p:grpSpPr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80D14C1E-8D9A-7B41-D779-A5E147B579F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440124" y="3504662"/>
                      <a:ext cx="444501" cy="2509461"/>
                      <a:chOff x="4178131" y="3493079"/>
                      <a:chExt cx="761180" cy="2145721"/>
                    </a:xfrm>
                  </p:grpSpPr>
                  <p:sp>
                    <p:nvSpPr>
                      <p:cNvPr id="40" name="직사각형 39">
                        <a:extLst>
                          <a:ext uri="{FF2B5EF4-FFF2-40B4-BE49-F238E27FC236}">
                            <a16:creationId xmlns:a16="http://schemas.microsoft.com/office/drawing/2014/main" id="{F04F2B68-F0C6-E115-86D1-2C3524D9C5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133" y="5294978"/>
                        <a:ext cx="761178" cy="343822"/>
                      </a:xfrm>
                      <a:prstGeom prst="rect">
                        <a:avLst/>
                      </a:prstGeom>
                      <a:pattFill prst="wdDnDiag">
                        <a:fgClr>
                          <a:schemeClr val="bg2">
                            <a:lumMod val="90000"/>
                          </a:schemeClr>
                        </a:fgClr>
                        <a:bgClr>
                          <a:schemeClr val="bg1"/>
                        </a:bgClr>
                      </a:pattFill>
                      <a:ln w="19050">
                        <a:solidFill>
                          <a:srgbClr val="44516A"/>
                        </a:solidFill>
                      </a:ln>
                      <a:effectLst>
                        <a:outerShdw blurRad="25400" dist="127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/>
                        <a:lightRig rig="threePt" dir="t"/>
                      </a:scene3d>
                      <a:sp3d prstMaterial="matte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endParaRPr>
                      </a:p>
                    </p:txBody>
                  </p:sp>
                  <p:sp>
                    <p:nvSpPr>
                      <p:cNvPr id="41" name="직사각형 40">
                        <a:extLst>
                          <a:ext uri="{FF2B5EF4-FFF2-40B4-BE49-F238E27FC236}">
                            <a16:creationId xmlns:a16="http://schemas.microsoft.com/office/drawing/2014/main" id="{0BD88D7C-69A0-B91A-F66B-4C6EB7D7D4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133" y="4078752"/>
                        <a:ext cx="761178" cy="1216227"/>
                      </a:xfrm>
                      <a:prstGeom prst="rect">
                        <a:avLst/>
                      </a:prstGeom>
                      <a:solidFill>
                        <a:srgbClr val="77B1D7"/>
                      </a:solidFill>
                      <a:ln w="19050">
                        <a:solidFill>
                          <a:srgbClr val="44516A"/>
                        </a:solidFill>
                      </a:ln>
                      <a:effectLst>
                        <a:outerShdw blurRad="25400" dist="127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/>
                        <a:lightRig rig="threePt" dir="t"/>
                      </a:scene3d>
                      <a:sp3d prstMaterial="matte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endParaRPr>
                      </a:p>
                    </p:txBody>
                  </p:sp>
                  <p:sp>
                    <p:nvSpPr>
                      <p:cNvPr id="42" name="직사각형 41">
                        <a:extLst>
                          <a:ext uri="{FF2B5EF4-FFF2-40B4-BE49-F238E27FC236}">
                            <a16:creationId xmlns:a16="http://schemas.microsoft.com/office/drawing/2014/main" id="{425C4FF5-8027-4BD1-C04A-3088440F34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131" y="3493079"/>
                        <a:ext cx="761178" cy="585673"/>
                      </a:xfrm>
                      <a:prstGeom prst="rect">
                        <a:avLst/>
                      </a:prstGeom>
                      <a:solidFill>
                        <a:srgbClr val="4279A3"/>
                      </a:solidFill>
                      <a:ln w="19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</a:ln>
                      <a:effectLst>
                        <a:outerShdw blurRad="25400" dist="127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/>
                        <a:lightRig rig="threePt" dir="t"/>
                      </a:scene3d>
                      <a:sp3d prstMaterial="matte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6A921E6A-866F-2893-C542-7E4DF38145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2127" y="4610038"/>
                      <a:ext cx="657332" cy="307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399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ldhabi" panose="020F0502020204030204" pitchFamily="2" charset="-78"/>
                        </a:rPr>
                        <a:t>9.8</a:t>
                      </a:r>
                      <a:endParaRPr lang="ko-KR" altLang="en-US" sz="1399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ldhabi" panose="020F0502020204030204" pitchFamily="2" charset="-78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BBAC3B08-8291-18F0-E358-E36CFD3130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7413" y="4610038"/>
                      <a:ext cx="657332" cy="307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399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ldhabi" panose="020F0502020204030204" pitchFamily="2" charset="-78"/>
                        </a:rPr>
                        <a:t>56.3</a:t>
                      </a:r>
                      <a:endParaRPr lang="ko-KR" altLang="en-US" sz="1399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ldhabi" panose="020F0502020204030204" pitchFamily="2" charset="-78"/>
                      </a:endParaRPr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0C78EA95-EFCB-2FD9-7FB6-8D1911C5EC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51663" y="4594925"/>
                      <a:ext cx="657332" cy="307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399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ldhabi" panose="020F0502020204030204" pitchFamily="2" charset="-78"/>
                        </a:rPr>
                        <a:t>33.9</a:t>
                      </a:r>
                      <a:endParaRPr lang="ko-KR" altLang="en-US" sz="1399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ldhabi" panose="020F0502020204030204" pitchFamily="2" charset="-78"/>
                      </a:endParaRP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87CA753B-3A71-752F-1719-89DFFD3EBF3F}"/>
                      </a:ext>
                    </a:extLst>
                  </p:cNvPr>
                  <p:cNvGrpSpPr/>
                  <p:nvPr/>
                </p:nvGrpSpPr>
                <p:grpSpPr>
                  <a:xfrm>
                    <a:off x="1311436" y="3773388"/>
                    <a:ext cx="2697471" cy="444502"/>
                    <a:chOff x="1311436" y="3773388"/>
                    <a:chExt cx="2697471" cy="444502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DE5A837D-AF0F-7C34-6579-DE0D3E93A6E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440124" y="2740908"/>
                      <a:ext cx="444502" cy="2509461"/>
                      <a:chOff x="4178130" y="3493079"/>
                      <a:chExt cx="761181" cy="2145721"/>
                    </a:xfrm>
                  </p:grpSpPr>
                  <p:sp>
                    <p:nvSpPr>
                      <p:cNvPr id="12" name="직사각형 11">
                        <a:extLst>
                          <a:ext uri="{FF2B5EF4-FFF2-40B4-BE49-F238E27FC236}">
                            <a16:creationId xmlns:a16="http://schemas.microsoft.com/office/drawing/2014/main" id="{653742B1-588D-8C71-040F-E84C70C078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133" y="5175527"/>
                        <a:ext cx="761178" cy="463273"/>
                      </a:xfrm>
                      <a:prstGeom prst="rect">
                        <a:avLst/>
                      </a:prstGeom>
                      <a:pattFill prst="wdDnDiag">
                        <a:fgClr>
                          <a:schemeClr val="bg2">
                            <a:lumMod val="90000"/>
                          </a:schemeClr>
                        </a:fgClr>
                        <a:bgClr>
                          <a:schemeClr val="bg1"/>
                        </a:bgClr>
                      </a:pattFill>
                      <a:ln w="19050">
                        <a:solidFill>
                          <a:srgbClr val="44516A"/>
                        </a:solidFill>
                      </a:ln>
                      <a:effectLst>
                        <a:outerShdw blurRad="25400" dist="127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/>
                        <a:lightRig rig="threePt" dir="t"/>
                      </a:scene3d>
                      <a:sp3d prstMaterial="matte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endParaRPr>
                      </a:p>
                    </p:txBody>
                  </p:sp>
                  <p:sp>
                    <p:nvSpPr>
                      <p:cNvPr id="20" name="직사각형 19">
                        <a:extLst>
                          <a:ext uri="{FF2B5EF4-FFF2-40B4-BE49-F238E27FC236}">
                            <a16:creationId xmlns:a16="http://schemas.microsoft.com/office/drawing/2014/main" id="{9F82F1FB-DA45-4E07-5E4B-A95AD6B097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133" y="3877857"/>
                        <a:ext cx="761178" cy="1297670"/>
                      </a:xfrm>
                      <a:prstGeom prst="rect">
                        <a:avLst/>
                      </a:prstGeom>
                      <a:solidFill>
                        <a:srgbClr val="77B1D7"/>
                      </a:solidFill>
                      <a:ln w="19050">
                        <a:solidFill>
                          <a:srgbClr val="44516A"/>
                        </a:solidFill>
                      </a:ln>
                      <a:effectLst>
                        <a:outerShdw blurRad="25400" dist="127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/>
                        <a:lightRig rig="threePt" dir="t"/>
                      </a:scene3d>
                      <a:sp3d prstMaterial="matte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endParaRPr>
                      </a:p>
                    </p:txBody>
                  </p: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B6FA2E26-F86A-E1CE-E705-C8970215E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130" y="3493079"/>
                        <a:ext cx="761178" cy="384778"/>
                      </a:xfrm>
                      <a:prstGeom prst="rect">
                        <a:avLst/>
                      </a:prstGeom>
                      <a:solidFill>
                        <a:srgbClr val="4279A3"/>
                      </a:solidFill>
                      <a:ln w="19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</a:ln>
                      <a:effectLst>
                        <a:outerShdw blurRad="25400" dist="127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/>
                        <a:lightRig rig="threePt" dir="t"/>
                      </a:scene3d>
                      <a:sp3d prstMaterial="matte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1A4FA533-46E5-85B5-1D9C-5062D583EB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11436" y="3841691"/>
                      <a:ext cx="687468" cy="307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399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ldhabi" panose="020F0502020204030204" pitchFamily="2" charset="-78"/>
                        </a:rPr>
                        <a:t>12.2</a:t>
                      </a:r>
                      <a:endParaRPr lang="ko-KR" altLang="en-US" sz="1399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ldhabi" panose="020F0502020204030204" pitchFamily="2" charset="-78"/>
                      </a:endParaRPr>
                    </a:p>
                  </p:txBody>
                </p:sp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D1B84FBF-0AA9-2E0A-C88E-361336C714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0971" y="3841692"/>
                      <a:ext cx="657333" cy="307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399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ldhabi" panose="020F0502020204030204" pitchFamily="2" charset="-78"/>
                        </a:rPr>
                        <a:t>72.1</a:t>
                      </a:r>
                      <a:endParaRPr lang="ko-KR" altLang="en-US" sz="1399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ldhabi" panose="020F0502020204030204" pitchFamily="2" charset="-78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9F8ADD2-5EBF-B818-1468-27B7115676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1574" y="3841691"/>
                      <a:ext cx="657333" cy="307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399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ldhabi" panose="020F0502020204030204" pitchFamily="2" charset="-78"/>
                        </a:rPr>
                        <a:t>15.7</a:t>
                      </a:r>
                      <a:endParaRPr lang="ko-KR" altLang="en-US" sz="1399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ldhabi" panose="020F0502020204030204" pitchFamily="2" charset="-78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40EF579B-9B2F-6199-9DC4-4EA115437457}"/>
                </a:ext>
              </a:extLst>
            </p:cNvPr>
            <p:cNvGrpSpPr/>
            <p:nvPr/>
          </p:nvGrpSpPr>
          <p:grpSpPr>
            <a:xfrm>
              <a:off x="1122695" y="3148774"/>
              <a:ext cx="2867046" cy="461665"/>
              <a:chOff x="1315218" y="3040923"/>
              <a:chExt cx="2674518" cy="461665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D6513A39-A964-FF6F-F51A-E3BB8C36925E}"/>
                  </a:ext>
                </a:extLst>
              </p:cNvPr>
              <p:cNvGrpSpPr/>
              <p:nvPr/>
            </p:nvGrpSpPr>
            <p:grpSpPr>
              <a:xfrm>
                <a:off x="1315218" y="3040923"/>
                <a:ext cx="819234" cy="276999"/>
                <a:chOff x="2158153" y="5859790"/>
                <a:chExt cx="819234" cy="276999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AA7ACBE-5032-8FF3-D102-7E822E02D181}"/>
                    </a:ext>
                  </a:extLst>
                </p:cNvPr>
                <p:cNvSpPr/>
                <p:nvPr/>
              </p:nvSpPr>
              <p:spPr>
                <a:xfrm>
                  <a:off x="2158153" y="5913331"/>
                  <a:ext cx="144223" cy="152401"/>
                </a:xfrm>
                <a:prstGeom prst="rect">
                  <a:avLst/>
                </a:prstGeom>
                <a:pattFill prst="wdDnDiag">
                  <a:fgClr>
                    <a:schemeClr val="bg2">
                      <a:lumMod val="90000"/>
                    </a:schemeClr>
                  </a:fgClr>
                  <a:bgClr>
                    <a:schemeClr val="bg1"/>
                  </a:bgClr>
                </a:pattFill>
                <a:ln w="19050">
                  <a:solidFill>
                    <a:srgbClr val="44516A"/>
                  </a:solidFill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E4A733A-7E28-CD52-3EC4-895C52DB6D63}"/>
                    </a:ext>
                  </a:extLst>
                </p:cNvPr>
                <p:cNvSpPr txBox="1"/>
                <p:nvPr/>
              </p:nvSpPr>
              <p:spPr>
                <a:xfrm>
                  <a:off x="2223848" y="5859790"/>
                  <a:ext cx="7535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0~14</a:t>
                  </a:r>
                  <a:r>
                    <a:rPr lang="ko-KR" altLang="en-US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세</a:t>
                  </a: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68810781-D018-1A1D-0E02-BF978C121CC9}"/>
                  </a:ext>
                </a:extLst>
              </p:cNvPr>
              <p:cNvGrpSpPr/>
              <p:nvPr/>
            </p:nvGrpSpPr>
            <p:grpSpPr>
              <a:xfrm>
                <a:off x="2172993" y="3040923"/>
                <a:ext cx="819234" cy="461665"/>
                <a:chOff x="2158153" y="5859790"/>
                <a:chExt cx="819234" cy="461665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EF1CC26-2D0D-3F88-059F-CC8A9D71DA74}"/>
                    </a:ext>
                  </a:extLst>
                </p:cNvPr>
                <p:cNvSpPr/>
                <p:nvPr/>
              </p:nvSpPr>
              <p:spPr>
                <a:xfrm>
                  <a:off x="2158153" y="5913331"/>
                  <a:ext cx="144223" cy="152401"/>
                </a:xfrm>
                <a:prstGeom prst="rect">
                  <a:avLst/>
                </a:prstGeom>
                <a:solidFill>
                  <a:srgbClr val="7CB8DF"/>
                </a:solidFill>
                <a:ln w="19050">
                  <a:solidFill>
                    <a:srgbClr val="44516A"/>
                  </a:solidFill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3D67630-0423-AB9B-2CAB-587DB1B66589}"/>
                    </a:ext>
                  </a:extLst>
                </p:cNvPr>
                <p:cNvSpPr txBox="1"/>
                <p:nvPr/>
              </p:nvSpPr>
              <p:spPr>
                <a:xfrm>
                  <a:off x="2223848" y="5859790"/>
                  <a:ext cx="7535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15~64</a:t>
                  </a:r>
                  <a:r>
                    <a:rPr lang="ko-KR" altLang="en-US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세</a:t>
                  </a:r>
                </a:p>
              </p:txBody>
            </p: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3497106D-57EF-2813-923E-988F54D2053C}"/>
                  </a:ext>
                </a:extLst>
              </p:cNvPr>
              <p:cNvGrpSpPr/>
              <p:nvPr/>
            </p:nvGrpSpPr>
            <p:grpSpPr>
              <a:xfrm>
                <a:off x="3084775" y="3040923"/>
                <a:ext cx="904961" cy="461665"/>
                <a:chOff x="2158153" y="5859790"/>
                <a:chExt cx="904961" cy="461665"/>
              </a:xfrm>
            </p:grpSpPr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9447185F-D094-0E16-1CE1-95F762856EFB}"/>
                    </a:ext>
                  </a:extLst>
                </p:cNvPr>
                <p:cNvSpPr/>
                <p:nvPr/>
              </p:nvSpPr>
              <p:spPr>
                <a:xfrm>
                  <a:off x="2158153" y="5913331"/>
                  <a:ext cx="144223" cy="152401"/>
                </a:xfrm>
                <a:prstGeom prst="rect">
                  <a:avLst/>
                </a:prstGeom>
                <a:solidFill>
                  <a:srgbClr val="457EA9"/>
                </a:solidFill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A54173F9-F16B-C2AD-A985-07C45A2BBE74}"/>
                    </a:ext>
                  </a:extLst>
                </p:cNvPr>
                <p:cNvSpPr txBox="1"/>
                <p:nvPr/>
              </p:nvSpPr>
              <p:spPr>
                <a:xfrm>
                  <a:off x="2263111" y="5859790"/>
                  <a:ext cx="8000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65</a:t>
                  </a:r>
                  <a:r>
                    <a:rPr lang="ko-KR" altLang="en-US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세 이상</a:t>
                  </a:r>
                </a:p>
              </p:txBody>
            </p:sp>
          </p:grpSp>
        </p:grpSp>
      </p:grp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87BD5BAF-587F-0E86-9D56-D6EDA58A36E9}"/>
              </a:ext>
            </a:extLst>
          </p:cNvPr>
          <p:cNvGrpSpPr/>
          <p:nvPr/>
        </p:nvGrpSpPr>
        <p:grpSpPr>
          <a:xfrm>
            <a:off x="4214620" y="1954246"/>
            <a:ext cx="3814174" cy="4522754"/>
            <a:chOff x="4430636" y="1954246"/>
            <a:chExt cx="3330732" cy="452275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E458B8F-AAA3-E0F4-9914-2264BB460313}"/>
                </a:ext>
              </a:extLst>
            </p:cNvPr>
            <p:cNvGrpSpPr/>
            <p:nvPr/>
          </p:nvGrpSpPr>
          <p:grpSpPr>
            <a:xfrm>
              <a:off x="4430636" y="1954246"/>
              <a:ext cx="3330732" cy="4522754"/>
              <a:chOff x="6456735" y="1956509"/>
              <a:chExt cx="4871360" cy="4522754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FEECF2C-46D2-C4D1-8B18-DB7DD9C70A61}"/>
                  </a:ext>
                </a:extLst>
              </p:cNvPr>
              <p:cNvSpPr/>
              <p:nvPr/>
            </p:nvSpPr>
            <p:spPr>
              <a:xfrm>
                <a:off x="6456737" y="1956509"/>
                <a:ext cx="4871358" cy="452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b="1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49731BD8-F6A9-BFB5-A89A-79E38817CB72}"/>
                  </a:ext>
                </a:extLst>
              </p:cNvPr>
              <p:cNvSpPr/>
              <p:nvPr/>
            </p:nvSpPr>
            <p:spPr>
              <a:xfrm>
                <a:off x="6456735" y="1958812"/>
                <a:ext cx="4871360" cy="538609"/>
              </a:xfrm>
              <a:prstGeom prst="rect">
                <a:avLst/>
              </a:prstGeom>
              <a:solidFill>
                <a:srgbClr val="78B4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b="1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A54667-AFF2-79BB-964B-E8601CCC7ACB}"/>
                </a:ext>
              </a:extLst>
            </p:cNvPr>
            <p:cNvSpPr txBox="1"/>
            <p:nvPr/>
          </p:nvSpPr>
          <p:spPr>
            <a:xfrm>
              <a:off x="4505821" y="1979476"/>
              <a:ext cx="3159433" cy="435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altLang="ko-KR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 가구 비중 증가 추세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단위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%)</a:t>
              </a:r>
              <a:endParaRPr lang="en-US" altLang="ko-KR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aphicFrame>
          <p:nvGraphicFramePr>
            <p:cNvPr id="33" name="차트 32">
              <a:extLst>
                <a:ext uri="{FF2B5EF4-FFF2-40B4-BE49-F238E27FC236}">
                  <a16:creationId xmlns:a16="http://schemas.microsoft.com/office/drawing/2014/main" id="{9CF2D449-64D0-3C56-2FC7-1FD13D3920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0552707"/>
                </p:ext>
              </p:extLst>
            </p:nvPr>
          </p:nvGraphicFramePr>
          <p:xfrm>
            <a:off x="4451967" y="3300271"/>
            <a:ext cx="3267145" cy="27283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6BBDD8-BC69-F264-6A23-F204BB0CF265}"/>
                </a:ext>
              </a:extLst>
            </p:cNvPr>
            <p:cNvSpPr txBox="1"/>
            <p:nvPr/>
          </p:nvSpPr>
          <p:spPr>
            <a:xfrm>
              <a:off x="4590584" y="2595353"/>
              <a:ext cx="2927824" cy="522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1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인 가구 비중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endParaRPr>
            </a:p>
            <a:p>
              <a:pPr algn="ctr"/>
              <a:r>
                <a:rPr lang="en-US" altLang="ko-KR" sz="1400" dirty="0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37%</a:t>
              </a:r>
              <a:r>
                <a:rPr lang="ko-KR" altLang="en-US" sz="1400" dirty="0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까지 증가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할 것으로 전망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endParaRP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2C54B29E-1CA2-863C-518F-40537D155DCC}"/>
                </a:ext>
              </a:extLst>
            </p:cNvPr>
            <p:cNvSpPr txBox="1"/>
            <p:nvPr/>
          </p:nvSpPr>
          <p:spPr>
            <a:xfrm>
              <a:off x="4973213" y="6126350"/>
              <a:ext cx="2730470" cy="283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통계청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장래가구특별추계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</a:t>
              </a:r>
            </a:p>
          </p:txBody>
        </p:sp>
      </p:grpSp>
      <p:sp>
        <p:nvSpPr>
          <p:cNvPr id="1136" name="TextBox 1135">
            <a:extLst>
              <a:ext uri="{FF2B5EF4-FFF2-40B4-BE49-F238E27FC236}">
                <a16:creationId xmlns:a16="http://schemas.microsoft.com/office/drawing/2014/main" id="{CC8E9938-C8D8-77D2-8BBB-4CF0D717A857}"/>
              </a:ext>
            </a:extLst>
          </p:cNvPr>
          <p:cNvSpPr txBox="1"/>
          <p:nvPr/>
        </p:nvSpPr>
        <p:spPr>
          <a:xfrm rot="5400000">
            <a:off x="11968501" y="5407568"/>
            <a:ext cx="963418" cy="200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4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rPr>
              <a:t>. . .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854AA25F-37A5-84E3-E51A-BB040E4119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47201" y="682478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5925F776-C9F8-7138-9C82-D5C5B900133A}"/>
              </a:ext>
            </a:extLst>
          </p:cNvPr>
          <p:cNvSpPr txBox="1"/>
          <p:nvPr/>
        </p:nvSpPr>
        <p:spPr>
          <a:xfrm>
            <a:off x="626439" y="987264"/>
            <a:ext cx="11365113" cy="744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구조의 급격한 변화에 따라 </a:t>
            </a:r>
            <a:r>
              <a:rPr lang="ko-KR" altLang="en-US" sz="2000" dirty="0" err="1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렌탈</a:t>
            </a: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선호도 증가</a:t>
            </a:r>
            <a:endParaRPr lang="en-US" altLang="ko-KR" sz="1800" dirty="0">
              <a:solidFill>
                <a:srgbClr val="78B4DC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세대수의 변화 및 고객의 요구사항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고려한 </a:t>
            </a:r>
            <a:r>
              <a:rPr lang="ko-KR" altLang="en-US" sz="180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렌탈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 제공이 필요</a:t>
            </a:r>
            <a:endParaRPr lang="en-US" altLang="ko-KR" sz="18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5EB997-83E4-903A-D761-A75234EF4557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3.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현황 및 개선기회</a:t>
            </a:r>
          </a:p>
        </p:txBody>
      </p:sp>
      <p:grpSp>
        <p:nvGrpSpPr>
          <p:cNvPr id="78" name="Group 6">
            <a:extLst>
              <a:ext uri="{FF2B5EF4-FFF2-40B4-BE49-F238E27FC236}">
                <a16:creationId xmlns:a16="http://schemas.microsoft.com/office/drawing/2014/main" id="{F0D4B24E-639F-A85D-89FE-5B619D2B439C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0116364A-203E-E52A-78C8-39A3C9E8414B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395562EB-4EAF-69BC-83F2-42BF6F35FB92}"/>
              </a:ext>
            </a:extLst>
          </p:cNvPr>
          <p:cNvGrpSpPr/>
          <p:nvPr/>
        </p:nvGrpSpPr>
        <p:grpSpPr>
          <a:xfrm>
            <a:off x="8076842" y="1954246"/>
            <a:ext cx="3962758" cy="4522754"/>
            <a:chOff x="8028794" y="1954246"/>
            <a:chExt cx="3536767" cy="452275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F37D3D1-F346-5B79-B6A1-7EC02C9D238F}"/>
                </a:ext>
              </a:extLst>
            </p:cNvPr>
            <p:cNvGrpSpPr/>
            <p:nvPr/>
          </p:nvGrpSpPr>
          <p:grpSpPr>
            <a:xfrm>
              <a:off x="8107734" y="1954246"/>
              <a:ext cx="3330732" cy="4522754"/>
              <a:chOff x="6456735" y="1956509"/>
              <a:chExt cx="4871360" cy="452275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B918194-F6DF-680D-A6E4-CA319964A149}"/>
                  </a:ext>
                </a:extLst>
              </p:cNvPr>
              <p:cNvSpPr/>
              <p:nvPr/>
            </p:nvSpPr>
            <p:spPr>
              <a:xfrm>
                <a:off x="6456737" y="1956509"/>
                <a:ext cx="4871358" cy="452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b="1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9032EED-3FB5-2DF5-A0CE-0C14A37D086A}"/>
                  </a:ext>
                </a:extLst>
              </p:cNvPr>
              <p:cNvSpPr/>
              <p:nvPr/>
            </p:nvSpPr>
            <p:spPr>
              <a:xfrm>
                <a:off x="6456735" y="1958812"/>
                <a:ext cx="4871360" cy="538609"/>
              </a:xfrm>
              <a:prstGeom prst="rect">
                <a:avLst/>
              </a:prstGeom>
              <a:solidFill>
                <a:srgbClr val="78B4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b="1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BBF19B-EE85-64DF-B15A-3FA1C647C2FD}"/>
                </a:ext>
              </a:extLst>
            </p:cNvPr>
            <p:cNvSpPr txBox="1"/>
            <p:nvPr/>
          </p:nvSpPr>
          <p:spPr>
            <a:xfrm>
              <a:off x="8028794" y="1990429"/>
              <a:ext cx="3521748" cy="435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ko-KR" alt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</a:t>
              </a:r>
              <a:r>
                <a:rPr lang="ko-KR" altLang="en-US" sz="1799" b="1" dirty="0" err="1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렌탈</a:t>
              </a:r>
              <a:r>
                <a:rPr lang="ko-KR" alt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거래액 증가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단위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%)</a:t>
              </a:r>
            </a:p>
          </p:txBody>
        </p:sp>
        <p:sp>
          <p:nvSpPr>
            <p:cNvPr id="1135" name="TextBox 1134">
              <a:extLst>
                <a:ext uri="{FF2B5EF4-FFF2-40B4-BE49-F238E27FC236}">
                  <a16:creationId xmlns:a16="http://schemas.microsoft.com/office/drawing/2014/main" id="{657F5BFF-42EB-2CD4-63AA-562F6D6CE3D1}"/>
                </a:ext>
              </a:extLst>
            </p:cNvPr>
            <p:cNvSpPr txBox="1"/>
            <p:nvPr/>
          </p:nvSpPr>
          <p:spPr>
            <a:xfrm>
              <a:off x="9163108" y="6135970"/>
              <a:ext cx="2238377" cy="283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컨슈머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와이드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23A007B3-4B47-E0FE-2EB4-A1384EF7A1F4}"/>
                </a:ext>
              </a:extLst>
            </p:cNvPr>
            <p:cNvSpPr txBox="1"/>
            <p:nvPr/>
          </p:nvSpPr>
          <p:spPr>
            <a:xfrm>
              <a:off x="8141498" y="2595353"/>
              <a:ext cx="32125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Aldhabi" panose="020F0502020204030204" pitchFamily="2" charset="-78"/>
                </a:rPr>
                <a:t>구독 경제의 확산과 소비 트렌드의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Aldhabi" panose="020F0502020204030204" pitchFamily="2" charset="-78"/>
                </a:rPr>
                <a:t>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Aldhabi" panose="020F0502020204030204" pitchFamily="2" charset="-78"/>
                </a:rPr>
                <a:t>변화로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Aldhabi" panose="020F0502020204030204" pitchFamily="2" charset="-78"/>
                </a:rPr>
                <a:t>MZ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Aldhabi" panose="020F0502020204030204" pitchFamily="2" charset="-78"/>
                </a:rPr>
                <a:t>세대의 </a:t>
              </a:r>
              <a:r>
                <a:rPr lang="ko-KR" altLang="en-US" sz="1400" b="1" dirty="0" err="1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렌탈</a:t>
              </a:r>
              <a:r>
                <a:rPr lang="ko-KR" altLang="en-US" sz="1400" b="1" dirty="0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서비스의 니즈 증가</a:t>
              </a:r>
              <a:endParaRPr lang="en-US" altLang="ko-KR" sz="1400" b="1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957F01-330F-75E9-6960-4593A089B913}"/>
                </a:ext>
              </a:extLst>
            </p:cNvPr>
            <p:cNvSpPr txBox="1"/>
            <p:nvPr/>
          </p:nvSpPr>
          <p:spPr>
            <a:xfrm>
              <a:off x="10140678" y="4107825"/>
              <a:ext cx="830846" cy="307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99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41.2</a:t>
              </a:r>
              <a:endParaRPr lang="ko-KR" alt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endParaRPr>
            </a:p>
          </p:txBody>
        </p:sp>
        <p:sp>
          <p:nvSpPr>
            <p:cNvPr id="106" name="화살표: 위쪽 105">
              <a:extLst>
                <a:ext uri="{FF2B5EF4-FFF2-40B4-BE49-F238E27FC236}">
                  <a16:creationId xmlns:a16="http://schemas.microsoft.com/office/drawing/2014/main" id="{9D4D5F15-A4FD-183B-7711-5FB231748948}"/>
                </a:ext>
              </a:extLst>
            </p:cNvPr>
            <p:cNvSpPr/>
            <p:nvPr/>
          </p:nvSpPr>
          <p:spPr>
            <a:xfrm>
              <a:off x="8305800" y="3875862"/>
              <a:ext cx="1455229" cy="1534338"/>
            </a:xfrm>
            <a:prstGeom prst="upArrow">
              <a:avLst>
                <a:gd name="adj1" fmla="val 67581"/>
                <a:gd name="adj2" fmla="val 50000"/>
              </a:avLst>
            </a:prstGeom>
            <a:solidFill>
              <a:srgbClr val="457EA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화살표: 위쪽 106">
              <a:extLst>
                <a:ext uri="{FF2B5EF4-FFF2-40B4-BE49-F238E27FC236}">
                  <a16:creationId xmlns:a16="http://schemas.microsoft.com/office/drawing/2014/main" id="{C629B04D-D061-866B-29A0-859CA9AA26BA}"/>
                </a:ext>
              </a:extLst>
            </p:cNvPr>
            <p:cNvSpPr/>
            <p:nvPr/>
          </p:nvSpPr>
          <p:spPr>
            <a:xfrm>
              <a:off x="9967049" y="4328275"/>
              <a:ext cx="558425" cy="939097"/>
            </a:xfrm>
            <a:prstGeom prst="upArrow">
              <a:avLst>
                <a:gd name="adj1" fmla="val 67581"/>
                <a:gd name="adj2" fmla="val 50000"/>
              </a:avLst>
            </a:prstGeom>
            <a:solidFill>
              <a:srgbClr val="7CB8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화살표: 위쪽 108">
              <a:extLst>
                <a:ext uri="{FF2B5EF4-FFF2-40B4-BE49-F238E27FC236}">
                  <a16:creationId xmlns:a16="http://schemas.microsoft.com/office/drawing/2014/main" id="{C406B1E2-1070-4E81-CE11-3A2AA1D02966}"/>
                </a:ext>
              </a:extLst>
            </p:cNvPr>
            <p:cNvSpPr/>
            <p:nvPr/>
          </p:nvSpPr>
          <p:spPr>
            <a:xfrm>
              <a:off x="10719175" y="4635923"/>
              <a:ext cx="558425" cy="631449"/>
            </a:xfrm>
            <a:prstGeom prst="upArrow">
              <a:avLst>
                <a:gd name="adj1" fmla="val 67581"/>
                <a:gd name="adj2" fmla="val 50000"/>
              </a:avLst>
            </a:prstGeom>
            <a:solidFill>
              <a:srgbClr val="7CB8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577A288-309F-04C2-0D48-67DF2997E690}"/>
                </a:ext>
              </a:extLst>
            </p:cNvPr>
            <p:cNvSpPr txBox="1"/>
            <p:nvPr/>
          </p:nvSpPr>
          <p:spPr>
            <a:xfrm>
              <a:off x="8587405" y="4711089"/>
              <a:ext cx="9078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561%</a:t>
              </a:r>
              <a:endPara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23719A6-FF06-573B-2B20-32359DD17146}"/>
                </a:ext>
              </a:extLst>
            </p:cNvPr>
            <p:cNvSpPr txBox="1"/>
            <p:nvPr/>
          </p:nvSpPr>
          <p:spPr>
            <a:xfrm>
              <a:off x="9829800" y="3923159"/>
              <a:ext cx="830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rgbClr val="457EA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743%</a:t>
              </a:r>
              <a:endParaRPr lang="ko-KR" altLang="en-US" sz="1200" b="1" dirty="0">
                <a:solidFill>
                  <a:srgbClr val="457EA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3543EBB-C3DA-AEE1-2814-CB5DCE324375}"/>
                </a:ext>
              </a:extLst>
            </p:cNvPr>
            <p:cNvSpPr txBox="1"/>
            <p:nvPr/>
          </p:nvSpPr>
          <p:spPr>
            <a:xfrm>
              <a:off x="10591800" y="4278868"/>
              <a:ext cx="830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rgbClr val="457EA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415%</a:t>
              </a:r>
              <a:endParaRPr lang="ko-KR" altLang="en-US" sz="1200" b="1" dirty="0">
                <a:solidFill>
                  <a:srgbClr val="457EA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ldhabi" panose="020F0502020204030204" pitchFamily="2" charset="-78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C372B1-DBCD-BE2C-4B06-599D19D24DE0}"/>
                </a:ext>
              </a:extLst>
            </p:cNvPr>
            <p:cNvSpPr txBox="1"/>
            <p:nvPr/>
          </p:nvSpPr>
          <p:spPr>
            <a:xfrm>
              <a:off x="9691847" y="5284070"/>
              <a:ext cx="10863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2030</a:t>
              </a:r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세대</a:t>
              </a:r>
              <a:endParaRPr lang="ko-KR" altLang="en-US" sz="1200" b="1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CBFB478-165C-D510-2279-96E8B0FC7E9D}"/>
                </a:ext>
              </a:extLst>
            </p:cNvPr>
            <p:cNvSpPr txBox="1"/>
            <p:nvPr/>
          </p:nvSpPr>
          <p:spPr>
            <a:xfrm>
              <a:off x="10479261" y="5284070"/>
              <a:ext cx="10863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4050</a:t>
              </a:r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세대</a:t>
              </a:r>
              <a:endParaRPr lang="ko-KR" altLang="en-US" sz="1200" b="1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722B59-8BA3-FA20-7FF0-F201CBB52D88}"/>
                </a:ext>
              </a:extLst>
            </p:cNvPr>
            <p:cNvSpPr txBox="1"/>
            <p:nvPr/>
          </p:nvSpPr>
          <p:spPr>
            <a:xfrm>
              <a:off x="9829800" y="3493133"/>
              <a:ext cx="13411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연령별 신장률</a:t>
              </a:r>
              <a:endParaRPr lang="ko-KR" altLang="en-US" sz="1400" b="1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11C0859-8D59-FA3D-7BDE-27FE35D55B3A}"/>
                </a:ext>
              </a:extLst>
            </p:cNvPr>
            <p:cNvSpPr txBox="1"/>
            <p:nvPr/>
          </p:nvSpPr>
          <p:spPr>
            <a:xfrm>
              <a:off x="8305800" y="3478821"/>
              <a:ext cx="13411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전체 신장률</a:t>
              </a:r>
              <a:endParaRPr lang="ko-KR" altLang="en-US" sz="1400" b="1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154C335-7A02-CF5A-4C0B-D8800F4DE4C5}"/>
                </a:ext>
              </a:extLst>
            </p:cNvPr>
            <p:cNvSpPr txBox="1"/>
            <p:nvPr/>
          </p:nvSpPr>
          <p:spPr>
            <a:xfrm>
              <a:off x="8586212" y="5542965"/>
              <a:ext cx="290829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2020</a:t>
              </a: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년 상반기 기준</a:t>
              </a:r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, </a:t>
              </a: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rPr>
                <a:t>전년 동기 대비 거래액 비교</a:t>
              </a:r>
              <a:endParaRPr lang="ko-KR" altLang="en-US" sz="1050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71EAC423-C403-CDEB-FB8C-FB8708E8379C}"/>
              </a:ext>
            </a:extLst>
          </p:cNvPr>
          <p:cNvSpPr txBox="1"/>
          <p:nvPr/>
        </p:nvSpPr>
        <p:spPr>
          <a:xfrm>
            <a:off x="4430636" y="6904223"/>
            <a:ext cx="7682616" cy="1229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한국 은행 보고서에 따르면 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MZ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세대의 근로 소득은 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2000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년 동일 연령 대비 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1.4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배 증가하였으나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총 부채가 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4.3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배 증가함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즉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소득 수준에 비해 부채 부담이 높아 실질 구매력은 가격대가 높은 가전제품을 일시불로 구입하기가 어려움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하지만 소비 시장에서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세대 영향력은 무시할 수 없음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국내 인구의 약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34%,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경제활동인구의 약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45%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나 차지함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.!!!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dirty="0"/>
              <a:t>젊은 층의 </a:t>
            </a:r>
            <a:r>
              <a:rPr lang="en-US" altLang="ko-KR" dirty="0"/>
              <a:t>1</a:t>
            </a:r>
            <a:r>
              <a:rPr lang="ko-KR" altLang="en-US" dirty="0"/>
              <a:t>인가구가 늘어날 수록 가전제품 </a:t>
            </a:r>
            <a:r>
              <a:rPr lang="ko-KR" altLang="en-US" dirty="0" err="1"/>
              <a:t>렌탈</a:t>
            </a:r>
            <a:r>
              <a:rPr lang="ko-KR" altLang="en-US" dirty="0"/>
              <a:t> 수요도 증가할 것으로 기대함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통계청에 따르면 </a:t>
            </a:r>
            <a:r>
              <a:rPr lang="en-US" altLang="ko-KR" dirty="0"/>
              <a:t>2022</a:t>
            </a:r>
            <a:r>
              <a:rPr lang="ko-KR" altLang="en-US" dirty="0"/>
              <a:t>기준 </a:t>
            </a:r>
            <a:r>
              <a:rPr lang="en-US" altLang="ko-KR" dirty="0"/>
              <a:t>1</a:t>
            </a:r>
            <a:r>
              <a:rPr lang="ko-KR" altLang="en-US" dirty="0"/>
              <a:t>인 가구가 </a:t>
            </a:r>
            <a:r>
              <a:rPr lang="en-US" altLang="ko-KR" dirty="0"/>
              <a:t>750</a:t>
            </a:r>
            <a:r>
              <a:rPr lang="ko-KR" altLang="en-US" dirty="0"/>
              <a:t>만 가구를 넘었고 이는 전체 가구 수의 약 </a:t>
            </a:r>
            <a:r>
              <a:rPr lang="en-US" altLang="ko-KR" dirty="0"/>
              <a:t>35%</a:t>
            </a:r>
            <a:r>
              <a:rPr lang="ko-KR" altLang="en-US" dirty="0"/>
              <a:t>를 차지함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인 가구에서 </a:t>
            </a:r>
            <a:r>
              <a:rPr lang="en-US" altLang="ko-KR" dirty="0"/>
              <a:t>20~30</a:t>
            </a:r>
            <a:r>
              <a:rPr lang="ko-KR" altLang="en-US" dirty="0"/>
              <a:t>대가 차지하는 비중은 꾸준히 늘 전망임</a:t>
            </a:r>
            <a:r>
              <a:rPr lang="en-US" altLang="ko-KR" dirty="0"/>
              <a:t>.</a:t>
            </a:r>
          </a:p>
        </p:txBody>
      </p:sp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B2E13A4B-A7B4-13C3-FF46-D104D7E1C2B8}"/>
              </a:ext>
            </a:extLst>
          </p:cNvPr>
          <p:cNvSpPr txBox="1">
            <a:spLocks/>
          </p:cNvSpPr>
          <p:nvPr/>
        </p:nvSpPr>
        <p:spPr>
          <a:xfrm>
            <a:off x="9420337" y="6484815"/>
            <a:ext cx="2743200" cy="4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535937" rtl="0" eaLnBrk="1" latinLnBrk="0" hangingPunct="1">
              <a:defRPr sz="800" kern="1200">
                <a:solidFill>
                  <a:schemeClr val="tx1">
                    <a:tint val="82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679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937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903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1871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9840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780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5775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3742" algn="l" defTabSz="535937" rtl="0" eaLnBrk="1" latinLnBrk="0" hangingPunct="1">
              <a:defRPr sz="10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859317-4C17-40C5-B820-8CF3527F3AC7}" type="slidenum">
              <a:rPr lang="ko-KR" altLang="en-US" sz="1200" smtClean="0"/>
              <a:pPr/>
              <a:t>7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738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0FEECF2C-46D2-C4D1-8B18-DB7DD9C70A61}"/>
              </a:ext>
            </a:extLst>
          </p:cNvPr>
          <p:cNvSpPr/>
          <p:nvPr/>
        </p:nvSpPr>
        <p:spPr>
          <a:xfrm>
            <a:off x="6400802" y="1962061"/>
            <a:ext cx="4871358" cy="4522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9731BD8-F6A9-BFB5-A89A-79E38817CB72}"/>
              </a:ext>
            </a:extLst>
          </p:cNvPr>
          <p:cNvSpPr/>
          <p:nvPr/>
        </p:nvSpPr>
        <p:spPr>
          <a:xfrm>
            <a:off x="6400800" y="1956553"/>
            <a:ext cx="4871360" cy="538609"/>
          </a:xfrm>
          <a:prstGeom prst="rect">
            <a:avLst/>
          </a:prstGeom>
          <a:solidFill>
            <a:srgbClr val="78B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21857-E616-8DBE-CAA6-F29E05B5DCF6}"/>
              </a:ext>
            </a:extLst>
          </p:cNvPr>
          <p:cNvSpPr txBox="1"/>
          <p:nvPr/>
        </p:nvSpPr>
        <p:spPr>
          <a:xfrm>
            <a:off x="3877529" y="6137617"/>
            <a:ext cx="2294671" cy="278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</a:t>
            </a:r>
            <a:r>
              <a:rPr 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한국소비자원</a:t>
            </a: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E889BD9-1308-AE96-883F-B7A61C94731A}"/>
              </a:ext>
            </a:extLst>
          </p:cNvPr>
          <p:cNvSpPr txBox="1"/>
          <p:nvPr/>
        </p:nvSpPr>
        <p:spPr>
          <a:xfrm>
            <a:off x="7177125" y="2028509"/>
            <a:ext cx="3149378" cy="34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799" b="1" dirty="0" err="1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정수기</a:t>
            </a:r>
            <a:r>
              <a:rPr 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9" b="1" dirty="0" err="1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렌탈</a:t>
            </a:r>
            <a:r>
              <a:rPr 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9" b="1" dirty="0" err="1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  <a:r>
              <a:rPr 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9" b="1" dirty="0" err="1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개선할</a:t>
            </a:r>
            <a:r>
              <a:rPr 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점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51F6DD16-70E7-4118-873D-2A2AE26BF7DC}"/>
              </a:ext>
            </a:extLst>
          </p:cNvPr>
          <p:cNvSpPr txBox="1"/>
          <p:nvPr/>
        </p:nvSpPr>
        <p:spPr>
          <a:xfrm>
            <a:off x="7061627" y="2607410"/>
            <a:ext cx="3549716" cy="67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당사</a:t>
            </a:r>
            <a:r>
              <a: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실시한</a:t>
            </a:r>
            <a:r>
              <a: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</a:t>
            </a:r>
            <a:r>
              <a: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설문</a:t>
            </a:r>
            <a:r>
              <a: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lang="en-US" sz="1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의무사용</a:t>
            </a:r>
            <a:r>
              <a:rPr lang="en-US" sz="1400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기간을</a:t>
            </a:r>
            <a:r>
              <a:rPr lang="en-US" sz="1400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개선점</a:t>
            </a: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</a:t>
            </a:r>
            <a:r>
              <a: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많이</a:t>
            </a:r>
            <a:r>
              <a: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응답</a:t>
            </a:r>
            <a:r>
              <a: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74CD3B81-541D-68FE-BDDF-25F3CD82329C}"/>
              </a:ext>
            </a:extLst>
          </p:cNvPr>
          <p:cNvSpPr/>
          <p:nvPr/>
        </p:nvSpPr>
        <p:spPr>
          <a:xfrm>
            <a:off x="7978990" y="3772313"/>
            <a:ext cx="24766" cy="26036"/>
          </a:xfrm>
          <a:custGeom>
            <a:avLst/>
            <a:gdLst/>
            <a:ahLst/>
            <a:cxnLst/>
            <a:rect l="l" t="t" r="r" b="b"/>
            <a:pathLst>
              <a:path w="37147" h="39052">
                <a:moveTo>
                  <a:pt x="0" y="0"/>
                </a:moveTo>
                <a:lnTo>
                  <a:pt x="37147" y="0"/>
                </a:lnTo>
                <a:lnTo>
                  <a:pt x="37147" y="39053"/>
                </a:lnTo>
                <a:lnTo>
                  <a:pt x="0" y="39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704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151E076E-0BC8-B775-7B7E-CF340A21BDC8}"/>
              </a:ext>
            </a:extLst>
          </p:cNvPr>
          <p:cNvSpPr txBox="1"/>
          <p:nvPr/>
        </p:nvSpPr>
        <p:spPr>
          <a:xfrm>
            <a:off x="12344400" y="5611212"/>
            <a:ext cx="2746177" cy="500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ko-KR" altLang="en-US" sz="900" b="1" spc="17" dirty="0" err="1">
                <a:solidFill>
                  <a:srgbClr val="FF0000"/>
                </a:solidFill>
                <a:ea typeface="TT Rounds Condensed"/>
              </a:rPr>
              <a:t>코웨이</a:t>
            </a:r>
            <a:r>
              <a:rPr lang="ko-KR" altLang="en-US" sz="900" b="1" spc="17" dirty="0">
                <a:solidFill>
                  <a:srgbClr val="FF0000"/>
                </a:solidFill>
                <a:ea typeface="TT Rounds Condensed"/>
              </a:rPr>
              <a:t> 설치 기사들의 외침 </a:t>
            </a:r>
            <a:r>
              <a:rPr lang="en-US" altLang="ko-KR" sz="900" b="1" spc="17" dirty="0">
                <a:solidFill>
                  <a:srgbClr val="FF0000"/>
                </a:solidFill>
                <a:ea typeface="TT Rounds Condensed"/>
              </a:rPr>
              <a:t>"30</a:t>
            </a:r>
            <a:r>
              <a:rPr lang="ko-KR" altLang="en-US" sz="900" b="1" spc="17" dirty="0">
                <a:solidFill>
                  <a:srgbClr val="FF0000"/>
                </a:solidFill>
                <a:ea typeface="TT Rounds Condensed"/>
              </a:rPr>
              <a:t>년 노동이 </a:t>
            </a:r>
            <a:r>
              <a:rPr lang="en-US" altLang="ko-KR" sz="900" b="1" spc="17" dirty="0">
                <a:solidFill>
                  <a:srgbClr val="FF0000"/>
                </a:solidFill>
                <a:ea typeface="TT Rounds Condensed"/>
              </a:rPr>
              <a:t>1</a:t>
            </a:r>
            <a:r>
              <a:rPr lang="ko-KR" altLang="en-US" sz="900" b="1" spc="17" dirty="0">
                <a:solidFill>
                  <a:srgbClr val="FF0000"/>
                </a:solidFill>
                <a:ea typeface="TT Rounds Condensed"/>
              </a:rPr>
              <a:t>년치라니</a:t>
            </a:r>
            <a:r>
              <a:rPr lang="en-US" altLang="ko-KR" sz="900" b="1" spc="17" dirty="0">
                <a:solidFill>
                  <a:srgbClr val="FF0000"/>
                </a:solidFill>
                <a:ea typeface="TT Rounds Condensed"/>
              </a:rPr>
              <a:t>"</a:t>
            </a:r>
          </a:p>
          <a:p>
            <a:pPr>
              <a:lnSpc>
                <a:spcPts val="2080"/>
              </a:lnSpc>
              <a:spcBef>
                <a:spcPct val="0"/>
              </a:spcBef>
            </a:pPr>
            <a:r>
              <a:rPr lang="en-US" altLang="ko-KR" sz="900" b="1" spc="17" dirty="0">
                <a:solidFill>
                  <a:srgbClr val="FF0000"/>
                </a:solidFill>
                <a:ea typeface="TT Rounds Condensed"/>
              </a:rPr>
              <a:t>"</a:t>
            </a:r>
            <a:r>
              <a:rPr lang="ko-KR" altLang="en-US" sz="900" b="1" spc="17" dirty="0">
                <a:solidFill>
                  <a:srgbClr val="FF0000"/>
                </a:solidFill>
                <a:ea typeface="TT Rounds Condensed"/>
              </a:rPr>
              <a:t>가전제품 설치기사</a:t>
            </a:r>
            <a:r>
              <a:rPr lang="en-US" altLang="ko-KR" sz="900" b="1" spc="17" dirty="0">
                <a:solidFill>
                  <a:srgbClr val="FF0000"/>
                </a:solidFill>
                <a:ea typeface="TT Rounds Condensed"/>
              </a:rPr>
              <a:t>, </a:t>
            </a:r>
            <a:r>
              <a:rPr lang="ko-KR" altLang="en-US" sz="900" b="1" spc="17" dirty="0">
                <a:solidFill>
                  <a:srgbClr val="FF0000"/>
                </a:solidFill>
                <a:ea typeface="TT Rounds Condensed"/>
              </a:rPr>
              <a:t>근로자 아냐</a:t>
            </a:r>
            <a:r>
              <a:rPr lang="en-US" altLang="ko-KR" sz="900" b="1" spc="17" dirty="0">
                <a:solidFill>
                  <a:srgbClr val="FF0000"/>
                </a:solidFill>
                <a:ea typeface="TT Rounds Condensed"/>
              </a:rPr>
              <a:t>… </a:t>
            </a:r>
            <a:r>
              <a:rPr lang="ko-KR" altLang="en-US" sz="900" b="1" spc="17" dirty="0">
                <a:solidFill>
                  <a:srgbClr val="FF0000"/>
                </a:solidFill>
                <a:ea typeface="TT Rounds Condensed"/>
              </a:rPr>
              <a:t>퇴직금 없다</a:t>
            </a:r>
            <a:r>
              <a:rPr lang="en-US" altLang="ko-KR" sz="900" b="1" spc="17" dirty="0">
                <a:solidFill>
                  <a:srgbClr val="FF0000"/>
                </a:solidFill>
                <a:ea typeface="TT Rounds Condensed"/>
              </a:rPr>
              <a:t>"</a:t>
            </a:r>
            <a:endParaRPr lang="en-US" sz="900" b="1" spc="17" dirty="0">
              <a:solidFill>
                <a:srgbClr val="FF0000"/>
              </a:solidFill>
              <a:ea typeface="TT Rounds Condensed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D85C97B-7705-DDCC-9A46-F96D183CB580}"/>
              </a:ext>
            </a:extLst>
          </p:cNvPr>
          <p:cNvGrpSpPr/>
          <p:nvPr/>
        </p:nvGrpSpPr>
        <p:grpSpPr>
          <a:xfrm>
            <a:off x="881759" y="1954246"/>
            <a:ext cx="4871362" cy="4522754"/>
            <a:chOff x="881759" y="1954246"/>
            <a:chExt cx="4871362" cy="452275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AB3E0A4-98E3-5572-0586-6629A6132B0C}"/>
                </a:ext>
              </a:extLst>
            </p:cNvPr>
            <p:cNvSpPr/>
            <p:nvPr/>
          </p:nvSpPr>
          <p:spPr>
            <a:xfrm>
              <a:off x="881763" y="1954246"/>
              <a:ext cx="4871358" cy="4522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19C680D-AB40-4C55-DB39-3D59027B2182}"/>
                </a:ext>
              </a:extLst>
            </p:cNvPr>
            <p:cNvSpPr/>
            <p:nvPr/>
          </p:nvSpPr>
          <p:spPr>
            <a:xfrm>
              <a:off x="881759" y="1956553"/>
              <a:ext cx="4871360" cy="538609"/>
            </a:xfrm>
            <a:prstGeom prst="rect">
              <a:avLst/>
            </a:prstGeom>
            <a:solidFill>
              <a:srgbClr val="78B4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b="1" dirty="0"/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5424B6A9-12D6-1707-5525-CDD91D16C3FA}"/>
                </a:ext>
              </a:extLst>
            </p:cNvPr>
            <p:cNvSpPr txBox="1"/>
            <p:nvPr/>
          </p:nvSpPr>
          <p:spPr>
            <a:xfrm>
              <a:off x="1436943" y="2022797"/>
              <a:ext cx="3761002" cy="3427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  <a:spcBef>
                  <a:spcPct val="0"/>
                </a:spcBef>
              </a:pPr>
              <a:r>
                <a:rPr lang="en-US" sz="1799" b="1" dirty="0" err="1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정수기</a:t>
              </a:r>
              <a:r>
                <a:rPr 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sz="1799" b="1" dirty="0" err="1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렌탈</a:t>
              </a:r>
              <a:r>
                <a:rPr 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sz="1799" b="1" dirty="0" err="1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브랜드</a:t>
              </a:r>
              <a:r>
                <a:rPr 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소비자 </a:t>
              </a:r>
              <a:r>
                <a:rPr lang="en-US" sz="1799" b="1" dirty="0" err="1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만족도</a:t>
              </a:r>
              <a:r>
                <a:rPr lang="en-US" sz="1799" b="1" dirty="0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sz="1799" b="1" dirty="0" err="1">
                  <a:solidFill>
                    <a:schemeClr val="bg1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비교</a:t>
              </a:r>
              <a:endParaRPr lang="en-US" sz="1799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22">
              <a:extLst>
                <a:ext uri="{FF2B5EF4-FFF2-40B4-BE49-F238E27FC236}">
                  <a16:creationId xmlns:a16="http://schemas.microsoft.com/office/drawing/2014/main" id="{CF722FC3-3FCC-1540-E559-39F7E97A15CE}"/>
                </a:ext>
              </a:extLst>
            </p:cNvPr>
            <p:cNvSpPr txBox="1"/>
            <p:nvPr/>
          </p:nvSpPr>
          <p:spPr>
            <a:xfrm>
              <a:off x="1503903" y="2638853"/>
              <a:ext cx="3492363" cy="6780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62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업계</a:t>
              </a:r>
              <a:r>
                <a:rPr 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매출</a:t>
              </a:r>
              <a:r>
                <a:rPr 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1위임에도,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정수기 </a:t>
              </a:r>
              <a:r>
                <a:rPr lang="ko-KR" altLang="en-US" sz="14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렌탈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부문에서</a:t>
              </a:r>
              <a:endParaRPr 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ts val="2762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경쟁사</a:t>
              </a:r>
              <a:r>
                <a:rPr 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대비</a:t>
              </a:r>
              <a:r>
                <a:rPr 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sz="1400" dirty="0" err="1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낮은</a:t>
              </a:r>
              <a:r>
                <a:rPr lang="en-US" sz="1400" dirty="0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sz="1400" dirty="0" err="1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</a:t>
              </a:r>
              <a:r>
                <a:rPr lang="en-US" sz="1400" dirty="0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sz="1400" dirty="0" err="1">
                  <a:solidFill>
                    <a:srgbClr val="001A4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만족도</a:t>
              </a:r>
              <a:endParaRPr lang="en-US" sz="1400" dirty="0">
                <a:solidFill>
                  <a:srgbClr val="001A47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F1A63E3-6BA7-383D-45C2-75012592F4AB}"/>
                </a:ext>
              </a:extLst>
            </p:cNvPr>
            <p:cNvGrpSpPr/>
            <p:nvPr/>
          </p:nvGrpSpPr>
          <p:grpSpPr>
            <a:xfrm>
              <a:off x="1024195" y="3810679"/>
              <a:ext cx="4022626" cy="2453073"/>
              <a:chOff x="1006338" y="3491192"/>
              <a:chExt cx="4022626" cy="2453073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B7EED07-8323-82E2-5396-DAEA8ABC382F}"/>
                  </a:ext>
                </a:extLst>
              </p:cNvPr>
              <p:cNvGrpSpPr/>
              <p:nvPr/>
            </p:nvGrpSpPr>
            <p:grpSpPr>
              <a:xfrm>
                <a:off x="1006338" y="3491192"/>
                <a:ext cx="3855203" cy="2453073"/>
                <a:chOff x="863903" y="3787589"/>
                <a:chExt cx="3855203" cy="2453073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1A0EF5E4-220E-6B84-0E5D-2010F666E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65319" y="3787589"/>
                  <a:ext cx="0" cy="2453073"/>
                </a:xfrm>
                <a:prstGeom prst="line">
                  <a:avLst/>
                </a:prstGeom>
                <a:ln w="12700">
                  <a:solidFill>
                    <a:schemeClr val="bg2">
                      <a:lumMod val="9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34A0A973-D76B-2C22-ED3A-765C82DC7EDF}"/>
                    </a:ext>
                  </a:extLst>
                </p:cNvPr>
                <p:cNvSpPr/>
                <p:nvPr/>
              </p:nvSpPr>
              <p:spPr>
                <a:xfrm rot="5400000">
                  <a:off x="3235718" y="2799285"/>
                  <a:ext cx="230451" cy="2736325"/>
                </a:xfrm>
                <a:prstGeom prst="rect">
                  <a:avLst/>
                </a:prstGeom>
                <a:solidFill>
                  <a:srgbClr val="A6A6A6"/>
                </a:solidFill>
                <a:ln w="19050">
                  <a:solidFill>
                    <a:srgbClr val="44516A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95D7F39-7E1C-4889-BA61-59D0B01F393B}"/>
                    </a:ext>
                  </a:extLst>
                </p:cNvPr>
                <p:cNvSpPr/>
                <p:nvPr/>
              </p:nvSpPr>
              <p:spPr>
                <a:xfrm rot="5400000">
                  <a:off x="3184666" y="3090171"/>
                  <a:ext cx="238340" cy="2642117"/>
                </a:xfrm>
                <a:prstGeom prst="rect">
                  <a:avLst/>
                </a:prstGeom>
                <a:solidFill>
                  <a:srgbClr val="7CB8DF"/>
                </a:solidFill>
                <a:ln w="19050">
                  <a:solidFill>
                    <a:srgbClr val="44516A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2622C18-A5AF-FDED-86CC-2F216CE425C4}"/>
                    </a:ext>
                  </a:extLst>
                </p:cNvPr>
                <p:cNvSpPr/>
                <p:nvPr/>
              </p:nvSpPr>
              <p:spPr>
                <a:xfrm rot="5400000">
                  <a:off x="3056619" y="3694881"/>
                  <a:ext cx="238339" cy="2386018"/>
                </a:xfrm>
                <a:prstGeom prst="rect">
                  <a:avLst/>
                </a:prstGeom>
                <a:solidFill>
                  <a:srgbClr val="A6A6A6"/>
                </a:solidFill>
                <a:ln w="19050">
                  <a:solidFill>
                    <a:srgbClr val="44516A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4150A8E-379C-8970-DE16-E5BB39E645E5}"/>
                    </a:ext>
                  </a:extLst>
                </p:cNvPr>
                <p:cNvSpPr/>
                <p:nvPr/>
              </p:nvSpPr>
              <p:spPr>
                <a:xfrm rot="5400000">
                  <a:off x="2952195" y="4045768"/>
                  <a:ext cx="227051" cy="2165883"/>
                </a:xfrm>
                <a:prstGeom prst="rect">
                  <a:avLst/>
                </a:prstGeom>
                <a:solidFill>
                  <a:srgbClr val="7CB8DF"/>
                </a:solidFill>
                <a:ln w="19050">
                  <a:solidFill>
                    <a:srgbClr val="44516A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7589CD-7D2B-F46E-CF47-5D96CD28BDFA}"/>
                    </a:ext>
                  </a:extLst>
                </p:cNvPr>
                <p:cNvSpPr/>
                <p:nvPr/>
              </p:nvSpPr>
              <p:spPr>
                <a:xfrm rot="5400000">
                  <a:off x="3130746" y="4336927"/>
                  <a:ext cx="225553" cy="2521487"/>
                </a:xfrm>
                <a:prstGeom prst="rect">
                  <a:avLst/>
                </a:prstGeom>
                <a:solidFill>
                  <a:srgbClr val="A6A6A6"/>
                </a:solidFill>
                <a:ln w="19050">
                  <a:solidFill>
                    <a:srgbClr val="44516A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BC01213-036E-0270-29F4-5F4277833893}"/>
                    </a:ext>
                  </a:extLst>
                </p:cNvPr>
                <p:cNvSpPr/>
                <p:nvPr/>
              </p:nvSpPr>
              <p:spPr>
                <a:xfrm rot="5400000">
                  <a:off x="3020158" y="4687354"/>
                  <a:ext cx="219907" cy="2294664"/>
                </a:xfrm>
                <a:prstGeom prst="rect">
                  <a:avLst/>
                </a:prstGeom>
                <a:solidFill>
                  <a:srgbClr val="7CB8DF"/>
                </a:solidFill>
                <a:ln w="19050">
                  <a:solidFill>
                    <a:srgbClr val="44516A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1298FDC-E81C-185F-42B7-A04F8F5BA461}"/>
                    </a:ext>
                  </a:extLst>
                </p:cNvPr>
                <p:cNvSpPr txBox="1"/>
                <p:nvPr/>
              </p:nvSpPr>
              <p:spPr>
                <a:xfrm>
                  <a:off x="1000689" y="4100762"/>
                  <a:ext cx="9030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서비스 품질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615A4E-8A04-888F-7C18-2008BE335D4A}"/>
                    </a:ext>
                  </a:extLst>
                </p:cNvPr>
                <p:cNvSpPr txBox="1"/>
                <p:nvPr/>
              </p:nvSpPr>
              <p:spPr>
                <a:xfrm>
                  <a:off x="863903" y="4851710"/>
                  <a:ext cx="1039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서비스 호감도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B7C8653-9B3F-6DDA-8556-F405DAAFD4A4}"/>
                    </a:ext>
                  </a:extLst>
                </p:cNvPr>
                <p:cNvSpPr txBox="1"/>
                <p:nvPr/>
              </p:nvSpPr>
              <p:spPr>
                <a:xfrm>
                  <a:off x="948573" y="5586233"/>
                  <a:ext cx="1039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종합 만족도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BF7CA9-035B-9FAB-D154-E500FFD6F2B1}"/>
                  </a:ext>
                </a:extLst>
              </p:cNvPr>
              <p:cNvSpPr txBox="1"/>
              <p:nvPr/>
            </p:nvSpPr>
            <p:spPr>
              <a:xfrm>
                <a:off x="4198117" y="3720445"/>
                <a:ext cx="830847" cy="307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99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ldhabi" panose="020F0502020204030204" pitchFamily="2" charset="-78"/>
                  </a:rPr>
                  <a:t>3.91</a:t>
                </a:r>
                <a:endParaRPr lang="ko-KR" altLang="en-US" sz="1399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91A34E-A886-55BE-DD68-51DF55F3973D}"/>
                  </a:ext>
                </a:extLst>
              </p:cNvPr>
              <p:cNvSpPr txBox="1"/>
              <p:nvPr/>
            </p:nvSpPr>
            <p:spPr>
              <a:xfrm>
                <a:off x="4095808" y="3974501"/>
                <a:ext cx="830847" cy="307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99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ldhabi" panose="020F0502020204030204" pitchFamily="2" charset="-78"/>
                  </a:rPr>
                  <a:t>3.79</a:t>
                </a:r>
                <a:endParaRPr lang="ko-KR" altLang="en-US" sz="1399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18AF93-39E8-D897-7879-E354ACD0DD19}"/>
                  </a:ext>
                </a:extLst>
              </p:cNvPr>
              <p:cNvSpPr txBox="1"/>
              <p:nvPr/>
            </p:nvSpPr>
            <p:spPr>
              <a:xfrm>
                <a:off x="3876979" y="4431015"/>
                <a:ext cx="830847" cy="307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99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ldhabi" panose="020F0502020204030204" pitchFamily="2" charset="-78"/>
                  </a:rPr>
                  <a:t>3.73</a:t>
                </a:r>
                <a:endParaRPr lang="ko-KR" altLang="en-US" sz="1399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C7112B-D54D-4B57-B972-39A94B4907CD}"/>
                  </a:ext>
                </a:extLst>
              </p:cNvPr>
              <p:cNvSpPr txBox="1"/>
              <p:nvPr/>
            </p:nvSpPr>
            <p:spPr>
              <a:xfrm>
                <a:off x="3649629" y="4695361"/>
                <a:ext cx="830847" cy="307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99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ldhabi" panose="020F0502020204030204" pitchFamily="2" charset="-78"/>
                  </a:rPr>
                  <a:t>3.64</a:t>
                </a:r>
                <a:endParaRPr lang="ko-KR" altLang="en-US" sz="1399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1CF02B-0A10-5DB5-717F-D390C49E8BDD}"/>
                  </a:ext>
                </a:extLst>
              </p:cNvPr>
              <p:cNvSpPr txBox="1"/>
              <p:nvPr/>
            </p:nvSpPr>
            <p:spPr>
              <a:xfrm>
                <a:off x="3996515" y="5156365"/>
                <a:ext cx="830847" cy="307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99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ldhabi" panose="020F0502020204030204" pitchFamily="2" charset="-78"/>
                  </a:rPr>
                  <a:t>3.77</a:t>
                </a:r>
                <a:endParaRPr lang="ko-KR" altLang="en-US" sz="1399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5C2E06-FAAF-C7A2-5A92-4DD81A7304D0}"/>
                  </a:ext>
                </a:extLst>
              </p:cNvPr>
              <p:cNvSpPr txBox="1"/>
              <p:nvPr/>
            </p:nvSpPr>
            <p:spPr>
              <a:xfrm>
                <a:off x="3762196" y="5398503"/>
                <a:ext cx="830847" cy="307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99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ldhabi" panose="020F0502020204030204" pitchFamily="2" charset="-78"/>
                  </a:rPr>
                  <a:t>3.65</a:t>
                </a:r>
                <a:endParaRPr lang="ko-KR" altLang="en-US" sz="1399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ldhabi" panose="020F0502020204030204" pitchFamily="2" charset="-78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4F4D994-99C0-7D38-12D5-7B9FE45F9AF2}"/>
                </a:ext>
              </a:extLst>
            </p:cNvPr>
            <p:cNvGrpSpPr/>
            <p:nvPr/>
          </p:nvGrpSpPr>
          <p:grpSpPr>
            <a:xfrm>
              <a:off x="2555765" y="3567707"/>
              <a:ext cx="1816745" cy="276999"/>
              <a:chOff x="-1642863" y="5575474"/>
              <a:chExt cx="1816743" cy="277001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2AA3DA0-ACCE-A0B1-F837-4D869F387407}"/>
                  </a:ext>
                </a:extLst>
              </p:cNvPr>
              <p:cNvGrpSpPr/>
              <p:nvPr/>
            </p:nvGrpSpPr>
            <p:grpSpPr>
              <a:xfrm>
                <a:off x="-1642863" y="5575474"/>
                <a:ext cx="819234" cy="277001"/>
                <a:chOff x="2158153" y="5859790"/>
                <a:chExt cx="819234" cy="277001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CC334DEF-0EA7-853E-51EE-DBB3A2CED5E6}"/>
                    </a:ext>
                  </a:extLst>
                </p:cNvPr>
                <p:cNvSpPr/>
                <p:nvPr/>
              </p:nvSpPr>
              <p:spPr>
                <a:xfrm>
                  <a:off x="2158153" y="5913331"/>
                  <a:ext cx="144223" cy="152401"/>
                </a:xfrm>
                <a:prstGeom prst="rect">
                  <a:avLst/>
                </a:prstGeom>
                <a:solidFill>
                  <a:srgbClr val="A6A6A6"/>
                </a:solidFill>
                <a:ln w="19050">
                  <a:solidFill>
                    <a:srgbClr val="44516A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9BBCBFF-6CAF-636B-5707-6CB21691AAD7}"/>
                    </a:ext>
                  </a:extLst>
                </p:cNvPr>
                <p:cNvSpPr txBox="1"/>
                <p:nvPr/>
              </p:nvSpPr>
              <p:spPr>
                <a:xfrm>
                  <a:off x="2223848" y="5859790"/>
                  <a:ext cx="753539" cy="277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LG</a:t>
                  </a:r>
                  <a:r>
                    <a:rPr lang="ko-KR" altLang="en-US" sz="1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전자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2AA0D1FB-8AF0-F592-608E-B137B12BB9FC}"/>
                  </a:ext>
                </a:extLst>
              </p:cNvPr>
              <p:cNvGrpSpPr/>
              <p:nvPr/>
            </p:nvGrpSpPr>
            <p:grpSpPr>
              <a:xfrm>
                <a:off x="-731081" y="5575474"/>
                <a:ext cx="904961" cy="261612"/>
                <a:chOff x="2158153" y="5859790"/>
                <a:chExt cx="904961" cy="26161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A5750843-9D5C-6693-4233-8221668F266B}"/>
                    </a:ext>
                  </a:extLst>
                </p:cNvPr>
                <p:cNvSpPr/>
                <p:nvPr/>
              </p:nvSpPr>
              <p:spPr>
                <a:xfrm>
                  <a:off x="2158153" y="5913331"/>
                  <a:ext cx="144223" cy="152401"/>
                </a:xfrm>
                <a:prstGeom prst="rect">
                  <a:avLst/>
                </a:prstGeom>
                <a:solidFill>
                  <a:srgbClr val="7CB8DF"/>
                </a:solidFill>
                <a:ln w="19050">
                  <a:solidFill>
                    <a:srgbClr val="44516A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CE3C4F7-0C81-B1D6-50A2-689CB88482A6}"/>
                    </a:ext>
                  </a:extLst>
                </p:cNvPr>
                <p:cNvSpPr txBox="1"/>
                <p:nvPr/>
              </p:nvSpPr>
              <p:spPr>
                <a:xfrm>
                  <a:off x="2263111" y="5859790"/>
                  <a:ext cx="800003" cy="261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dirty="0" err="1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코웨이</a:t>
                  </a:r>
                  <a:endParaRPr lang="ko-KR" altLang="en-US" sz="1399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0A50E36-77DA-F022-B6CD-3A183E2F6002}"/>
              </a:ext>
            </a:extLst>
          </p:cNvPr>
          <p:cNvSpPr txBox="1"/>
          <p:nvPr/>
        </p:nvSpPr>
        <p:spPr>
          <a:xfrm>
            <a:off x="9440129" y="6146304"/>
            <a:ext cx="2294671" cy="278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당사 설문조사</a:t>
            </a: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AD2E8A81-1F63-3757-CC12-16F727357B75}"/>
              </a:ext>
            </a:extLst>
          </p:cNvPr>
          <p:cNvSpPr txBox="1"/>
          <p:nvPr/>
        </p:nvSpPr>
        <p:spPr>
          <a:xfrm>
            <a:off x="626439" y="956990"/>
            <a:ext cx="11365113" cy="669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80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렌탈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 소비자 설문 결과 고객 만족도가 낮게 나타나고 </a:t>
            </a:r>
            <a:r>
              <a:rPr lang="ko-KR" altLang="en-US" sz="18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불만족 요인이 발생</a:t>
            </a:r>
            <a:endParaRPr lang="en-US" altLang="ko-KR" sz="1800" dirty="0">
              <a:solidFill>
                <a:srgbClr val="78B4DC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따라 서비스 </a:t>
            </a:r>
            <a:r>
              <a:rPr lang="ko-KR" altLang="en-US" sz="1800" dirty="0">
                <a:solidFill>
                  <a:srgbClr val="78B4DC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만족도 향상을 위한 활동</a:t>
            </a:r>
            <a:r>
              <a:rPr lang="ko-KR" altLang="en-US" sz="18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필요</a:t>
            </a:r>
            <a:endParaRPr lang="en-US" altLang="ko-KR" sz="18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5843CA-21B1-DEC0-171E-67F5B7EBDF3F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3.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현황 및 개선기회</a:t>
            </a:r>
          </a:p>
        </p:txBody>
      </p:sp>
      <p:grpSp>
        <p:nvGrpSpPr>
          <p:cNvPr id="71" name="Group 6">
            <a:extLst>
              <a:ext uri="{FF2B5EF4-FFF2-40B4-BE49-F238E27FC236}">
                <a16:creationId xmlns:a16="http://schemas.microsoft.com/office/drawing/2014/main" id="{F983F7FB-B74C-3135-F2C2-FDBC4B4564F1}"/>
              </a:ext>
            </a:extLst>
          </p:cNvPr>
          <p:cNvGrpSpPr/>
          <p:nvPr/>
        </p:nvGrpSpPr>
        <p:grpSpPr>
          <a:xfrm>
            <a:off x="381000" y="920154"/>
            <a:ext cx="76201" cy="787399"/>
            <a:chOff x="0" y="0"/>
            <a:chExt cx="152400" cy="1574800"/>
          </a:xfrm>
          <a:solidFill>
            <a:srgbClr val="78B4DC"/>
          </a:solidFill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A5475CC-2F67-E16A-6B35-3C0C36D6F416}"/>
                </a:ext>
              </a:extLst>
            </p:cNvPr>
            <p:cNvSpPr/>
            <p:nvPr/>
          </p:nvSpPr>
          <p:spPr>
            <a:xfrm>
              <a:off x="0" y="0"/>
              <a:ext cx="152400" cy="1574800"/>
            </a:xfrm>
            <a:custGeom>
              <a:avLst/>
              <a:gdLst/>
              <a:ahLst/>
              <a:cxnLst/>
              <a:rect l="l" t="t" r="r" b="b"/>
              <a:pathLst>
                <a:path w="152400" h="1574800">
                  <a:moveTo>
                    <a:pt x="0" y="0"/>
                  </a:moveTo>
                  <a:lnTo>
                    <a:pt x="152400" y="0"/>
                  </a:lnTo>
                  <a:lnTo>
                    <a:pt x="152400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704"/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1ADEB86-F152-7919-01F1-BD48C6D18435}"/>
              </a:ext>
            </a:extLst>
          </p:cNvPr>
          <p:cNvCxnSpPr>
            <a:cxnSpLocks/>
          </p:cNvCxnSpPr>
          <p:nvPr/>
        </p:nvCxnSpPr>
        <p:spPr>
          <a:xfrm flipV="1">
            <a:off x="6894104" y="3602273"/>
            <a:ext cx="0" cy="2453073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451E10-170F-E2E9-4B03-051FD0DD0E13}"/>
              </a:ext>
            </a:extLst>
          </p:cNvPr>
          <p:cNvSpPr/>
          <p:nvPr/>
        </p:nvSpPr>
        <p:spPr>
          <a:xfrm rot="5400000">
            <a:off x="8361761" y="2382840"/>
            <a:ext cx="514549" cy="3414933"/>
          </a:xfrm>
          <a:prstGeom prst="rect">
            <a:avLst/>
          </a:prstGeom>
          <a:solidFill>
            <a:srgbClr val="40749D"/>
          </a:solidFill>
          <a:ln w="190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0A2D479-C085-8132-C9DD-009040C7C4D5}"/>
              </a:ext>
            </a:extLst>
          </p:cNvPr>
          <p:cNvSpPr/>
          <p:nvPr/>
        </p:nvSpPr>
        <p:spPr>
          <a:xfrm rot="5400000">
            <a:off x="8113407" y="3320827"/>
            <a:ext cx="514549" cy="2918227"/>
          </a:xfrm>
          <a:prstGeom prst="rect">
            <a:avLst/>
          </a:prstGeom>
          <a:solidFill>
            <a:srgbClr val="40749D"/>
          </a:solidFill>
          <a:ln w="190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E6D0367-62FC-31A2-F3C6-48FC273B6A6C}"/>
              </a:ext>
            </a:extLst>
          </p:cNvPr>
          <p:cNvSpPr/>
          <p:nvPr/>
        </p:nvSpPr>
        <p:spPr>
          <a:xfrm rot="5400000">
            <a:off x="7808608" y="4302355"/>
            <a:ext cx="514549" cy="2308629"/>
          </a:xfrm>
          <a:prstGeom prst="rect">
            <a:avLst/>
          </a:prstGeom>
          <a:solidFill>
            <a:srgbClr val="40749D"/>
          </a:solidFill>
          <a:ln w="190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1EAB2A9B-55CC-A6DC-9037-CA7994C07F47}"/>
              </a:ext>
            </a:extLst>
          </p:cNvPr>
          <p:cNvSpPr txBox="1"/>
          <p:nvPr/>
        </p:nvSpPr>
        <p:spPr>
          <a:xfrm>
            <a:off x="6672989" y="3893024"/>
            <a:ext cx="3128732" cy="318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-171314" algn="ctr">
              <a:lnSpc>
                <a:spcPts val="2762"/>
              </a:lnSpc>
              <a:spcBef>
                <a:spcPct val="0"/>
              </a:spcBef>
              <a:buAutoNum type="arabicPeriod"/>
            </a:pP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399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의무사용기간</a:t>
            </a: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399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단축</a:t>
            </a: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(27.4%)</a:t>
            </a:r>
          </a:p>
        </p:txBody>
      </p:sp>
      <p:sp>
        <p:nvSpPr>
          <p:cNvPr id="81" name="TextBox 18">
            <a:extLst>
              <a:ext uri="{FF2B5EF4-FFF2-40B4-BE49-F238E27FC236}">
                <a16:creationId xmlns:a16="http://schemas.microsoft.com/office/drawing/2014/main" id="{705C5CD9-E414-675F-68F1-568E06D83025}"/>
              </a:ext>
            </a:extLst>
          </p:cNvPr>
          <p:cNvSpPr txBox="1"/>
          <p:nvPr/>
        </p:nvSpPr>
        <p:spPr>
          <a:xfrm>
            <a:off x="6894104" y="4565329"/>
            <a:ext cx="3052574" cy="31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762"/>
              </a:lnSpc>
              <a:spcBef>
                <a:spcPct val="0"/>
              </a:spcBef>
            </a:pP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sz="1399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과도한</a:t>
            </a: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399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중도해지</a:t>
            </a: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399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위약금</a:t>
            </a: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(26.4%)</a:t>
            </a:r>
          </a:p>
        </p:txBody>
      </p:sp>
      <p:sp>
        <p:nvSpPr>
          <p:cNvPr id="82" name="TextBox 19">
            <a:extLst>
              <a:ext uri="{FF2B5EF4-FFF2-40B4-BE49-F238E27FC236}">
                <a16:creationId xmlns:a16="http://schemas.microsoft.com/office/drawing/2014/main" id="{C311D680-AFFC-8A9C-ADF5-8B407FD6D65A}"/>
              </a:ext>
            </a:extLst>
          </p:cNvPr>
          <p:cNvSpPr txBox="1"/>
          <p:nvPr/>
        </p:nvSpPr>
        <p:spPr>
          <a:xfrm>
            <a:off x="6884373" y="5258027"/>
            <a:ext cx="2189233" cy="318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762"/>
              </a:lnSpc>
              <a:spcBef>
                <a:spcPct val="0"/>
              </a:spcBef>
            </a:pP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sz="1399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관리직원의</a:t>
            </a: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399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잦은</a:t>
            </a:r>
            <a:r>
              <a:rPr lang="en-US" sz="1399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399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교체</a:t>
            </a:r>
            <a:endParaRPr lang="en-US" sz="1399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8CCB8953-FC48-A861-2FDF-65F7DBAA9F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8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B11E8-174A-3E0A-52CE-0EBB6C8F763F}"/>
              </a:ext>
            </a:extLst>
          </p:cNvPr>
          <p:cNvSpPr txBox="1"/>
          <p:nvPr/>
        </p:nvSpPr>
        <p:spPr>
          <a:xfrm>
            <a:off x="1443803" y="6131078"/>
            <a:ext cx="4639698" cy="273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경향신문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"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정수기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렌탈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개사 비교했더니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?"</a:t>
            </a: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03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DA5CB895-1E46-6A0B-ECF2-8F2A981BCCB5}"/>
              </a:ext>
            </a:extLst>
          </p:cNvPr>
          <p:cNvSpPr txBox="1"/>
          <p:nvPr/>
        </p:nvSpPr>
        <p:spPr>
          <a:xfrm>
            <a:off x="2819400" y="4814520"/>
            <a:ext cx="1617297" cy="379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이탈률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(%)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C69173-23B3-8290-4704-13D7EC0D1E3D}"/>
              </a:ext>
            </a:extLst>
          </p:cNvPr>
          <p:cNvSpPr txBox="1"/>
          <p:nvPr/>
        </p:nvSpPr>
        <p:spPr>
          <a:xfrm>
            <a:off x="4828491" y="4987130"/>
            <a:ext cx="2316461" cy="379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고객 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B425E1B-0BBA-D2E1-15AF-2A6E79FC0B77}"/>
              </a:ext>
            </a:extLst>
          </p:cNvPr>
          <p:cNvSpPr txBox="1"/>
          <p:nvPr/>
        </p:nvSpPr>
        <p:spPr>
          <a:xfrm>
            <a:off x="4652203" y="4697627"/>
            <a:ext cx="2654690" cy="37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이탈 고객 수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4A74B3-2368-5160-E4FC-8AB7140E4233}"/>
              </a:ext>
            </a:extLst>
          </p:cNvPr>
          <p:cNvSpPr txBox="1"/>
          <p:nvPr/>
        </p:nvSpPr>
        <p:spPr>
          <a:xfrm>
            <a:off x="7250465" y="4846196"/>
            <a:ext cx="1360135" cy="37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100 (%)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7493BC1-849B-2BD2-4D6F-3AE4A335C075}"/>
              </a:ext>
            </a:extLst>
          </p:cNvPr>
          <p:cNvCxnSpPr>
            <a:cxnSpLocks/>
          </p:cNvCxnSpPr>
          <p:nvPr/>
        </p:nvCxnSpPr>
        <p:spPr>
          <a:xfrm>
            <a:off x="4795309" y="5048063"/>
            <a:ext cx="24367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38AFF51-5F01-DBB4-6C08-EF19C35093BC}"/>
              </a:ext>
            </a:extLst>
          </p:cNvPr>
          <p:cNvSpPr txBox="1"/>
          <p:nvPr/>
        </p:nvSpPr>
        <p:spPr>
          <a:xfrm>
            <a:off x="2474843" y="5610207"/>
            <a:ext cx="2500554" cy="37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재계약률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(%)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0D4654-6287-A38E-A7D0-A21C7BEBF2F2}"/>
              </a:ext>
            </a:extLst>
          </p:cNvPr>
          <p:cNvSpPr txBox="1"/>
          <p:nvPr/>
        </p:nvSpPr>
        <p:spPr>
          <a:xfrm>
            <a:off x="4666054" y="5800195"/>
            <a:ext cx="2927436" cy="687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년계약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만료 고객 수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742B8B1-5955-6141-5DAB-F53B08E92754}"/>
              </a:ext>
            </a:extLst>
          </p:cNvPr>
          <p:cNvSpPr txBox="1"/>
          <p:nvPr/>
        </p:nvSpPr>
        <p:spPr>
          <a:xfrm>
            <a:off x="4544645" y="5521609"/>
            <a:ext cx="3227755" cy="687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재렌탈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멤버십 가입 고객 수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93B442-ED05-93EA-EC80-B476FF14305D}"/>
              </a:ext>
            </a:extLst>
          </p:cNvPr>
          <p:cNvSpPr txBox="1"/>
          <p:nvPr/>
        </p:nvSpPr>
        <p:spPr>
          <a:xfrm>
            <a:off x="7620000" y="5675497"/>
            <a:ext cx="1637457" cy="37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100 (%)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D094459-72A2-FAA8-6C16-4DABBAAD90DE}"/>
              </a:ext>
            </a:extLst>
          </p:cNvPr>
          <p:cNvCxnSpPr>
            <a:cxnSpLocks/>
          </p:cNvCxnSpPr>
          <p:nvPr/>
        </p:nvCxnSpPr>
        <p:spPr>
          <a:xfrm>
            <a:off x="4577619" y="5867400"/>
            <a:ext cx="31947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0CF8EF-16F5-004B-24FF-890D018CEFC5}"/>
              </a:ext>
            </a:extLst>
          </p:cNvPr>
          <p:cNvSpPr txBox="1"/>
          <p:nvPr/>
        </p:nvSpPr>
        <p:spPr>
          <a:xfrm>
            <a:off x="180284" y="104099"/>
            <a:ext cx="4925115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3. </a:t>
            </a:r>
            <a:r>
              <a:rPr lang="ko-KR" altLang="en-US" sz="3201" b="1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현황 및 개선기회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A8F6275-5FDC-178A-E23C-4CB26DE64014}"/>
              </a:ext>
            </a:extLst>
          </p:cNvPr>
          <p:cNvGrpSpPr/>
          <p:nvPr/>
        </p:nvGrpSpPr>
        <p:grpSpPr>
          <a:xfrm>
            <a:off x="559517" y="1066800"/>
            <a:ext cx="2412283" cy="488914"/>
            <a:chOff x="531576" y="753905"/>
            <a:chExt cx="2412283" cy="488914"/>
          </a:xfrm>
        </p:grpSpPr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A7274E27-1DDC-EE43-F08C-73EC9208D520}"/>
                </a:ext>
              </a:extLst>
            </p:cNvPr>
            <p:cNvSpPr txBox="1"/>
            <p:nvPr/>
          </p:nvSpPr>
          <p:spPr>
            <a:xfrm>
              <a:off x="877034" y="881278"/>
              <a:ext cx="2066825" cy="279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80"/>
                </a:lnSpc>
                <a:spcBef>
                  <a:spcPct val="0"/>
                </a:spcBef>
              </a:pPr>
              <a:r>
                <a:rPr lang="en-US" sz="2217" dirty="0">
                  <a:solidFill>
                    <a:srgbClr val="77B1D7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KPI</a:t>
              </a:r>
            </a:p>
          </p:txBody>
        </p:sp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D722770B-5FF0-9CC9-1FE3-72FA1EE40D4C}"/>
                </a:ext>
              </a:extLst>
            </p:cNvPr>
            <p:cNvGrpSpPr/>
            <p:nvPr/>
          </p:nvGrpSpPr>
          <p:grpSpPr>
            <a:xfrm>
              <a:off x="531576" y="753905"/>
              <a:ext cx="76201" cy="488914"/>
              <a:chOff x="0" y="0"/>
              <a:chExt cx="152400" cy="1574800"/>
            </a:xfrm>
            <a:solidFill>
              <a:srgbClr val="78B4DC"/>
            </a:solidFill>
          </p:grpSpPr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A9AB6B7-9E13-CC09-35D2-92F7AD396811}"/>
                  </a:ext>
                </a:extLst>
              </p:cNvPr>
              <p:cNvSpPr/>
              <p:nvPr/>
            </p:nvSpPr>
            <p:spPr>
              <a:xfrm>
                <a:off x="0" y="0"/>
                <a:ext cx="152400" cy="1574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74800"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74800"/>
                    </a:lnTo>
                    <a:lnTo>
                      <a:pt x="0" y="15748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sz="704"/>
              </a:p>
            </p:txBody>
          </p:sp>
        </p:grp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1408645-29BC-E128-8FAB-14C046D8A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0080"/>
              </p:ext>
            </p:extLst>
          </p:nvPr>
        </p:nvGraphicFramePr>
        <p:xfrm>
          <a:off x="1790700" y="2019283"/>
          <a:ext cx="8610600" cy="2291704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92577">
                  <a:extLst>
                    <a:ext uri="{9D8B030D-6E8A-4147-A177-3AD203B41FA5}">
                      <a16:colId xmlns:a16="http://schemas.microsoft.com/office/drawing/2014/main" val="1120090999"/>
                    </a:ext>
                  </a:extLst>
                </a:gridCol>
                <a:gridCol w="1432753">
                  <a:extLst>
                    <a:ext uri="{9D8B030D-6E8A-4147-A177-3AD203B41FA5}">
                      <a16:colId xmlns:a16="http://schemas.microsoft.com/office/drawing/2014/main" val="4257756953"/>
                    </a:ext>
                  </a:extLst>
                </a:gridCol>
                <a:gridCol w="2204412">
                  <a:extLst>
                    <a:ext uri="{9D8B030D-6E8A-4147-A177-3AD203B41FA5}">
                      <a16:colId xmlns:a16="http://schemas.microsoft.com/office/drawing/2014/main" val="1617313410"/>
                    </a:ext>
                  </a:extLst>
                </a:gridCol>
                <a:gridCol w="1540429">
                  <a:extLst>
                    <a:ext uri="{9D8B030D-6E8A-4147-A177-3AD203B41FA5}">
                      <a16:colId xmlns:a16="http://schemas.microsoft.com/office/drawing/2014/main" val="3860819916"/>
                    </a:ext>
                  </a:extLst>
                </a:gridCol>
                <a:gridCol w="1540429">
                  <a:extLst>
                    <a:ext uri="{9D8B030D-6E8A-4147-A177-3AD203B41FA5}">
                      <a16:colId xmlns:a16="http://schemas.microsoft.com/office/drawing/2014/main" val="3839311825"/>
                    </a:ext>
                  </a:extLst>
                </a:gridCol>
              </a:tblGrid>
              <a:tr h="44759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KPI(%)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678" marR="76678" marT="38339" marB="38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가중치</a:t>
                      </a:r>
                    </a:p>
                  </a:txBody>
                  <a:tcPr marL="76678" marR="76678" marT="38339" marB="383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현수준</a:t>
                      </a:r>
                    </a:p>
                  </a:txBody>
                  <a:tcPr marL="76678" marR="76678" marT="38339" marB="383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목표수준</a:t>
                      </a:r>
                    </a:p>
                  </a:txBody>
                  <a:tcPr marL="79482" marR="79482" marT="39741" marB="39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191251"/>
                  </a:ext>
                </a:extLst>
              </a:tr>
              <a:tr h="447595">
                <a:tc vMerge="1">
                  <a:txBody>
                    <a:bodyPr/>
                    <a:lstStyle/>
                    <a:p>
                      <a:pPr algn="ctr"/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8214" marR="88214" marT="44107" marB="441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3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8214" marR="88214" marT="44107" marB="44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3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8214" marR="88214" marT="44107" marB="44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3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marL="76679" marR="76679" marT="38338" marB="3833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marL="76679" marR="76679" marT="38338" marB="38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B4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285788"/>
                  </a:ext>
                </a:extLst>
              </a:tr>
              <a:tr h="645743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ko-KR" altLang="en-US" sz="18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이탈률</a:t>
                      </a:r>
                      <a:endParaRPr lang="ko-KR" altLang="en-US" sz="18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679" marR="76679" marT="38338" marB="3833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50%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679" marR="76679" marT="38338" marB="3833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1.49%</a:t>
                      </a:r>
                    </a:p>
                  </a:txBody>
                  <a:tcPr marL="76679" marR="76679" marT="38338" marB="3833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1.3%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679" marR="76679" marT="38338" marB="3833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1%</a:t>
                      </a:r>
                    </a:p>
                  </a:txBody>
                  <a:tcPr marL="76679" marR="76679" marT="38338" marB="38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08263"/>
                  </a:ext>
                </a:extLst>
              </a:tr>
              <a:tr h="7507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ko-KR" altLang="en-US" sz="18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재계약률</a:t>
                      </a:r>
                      <a:endParaRPr lang="ko-KR" altLang="en-US" sz="18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679" marR="76679" marT="38338" marB="3833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50%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679" marR="76679" marT="38338" marB="3833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67.8%</a:t>
                      </a:r>
                    </a:p>
                  </a:txBody>
                  <a:tcPr marL="76679" marR="76679" marT="38338" marB="3833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70%</a:t>
                      </a:r>
                    </a:p>
                  </a:txBody>
                  <a:tcPr marL="76679" marR="76679" marT="38338" marB="3833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73%</a:t>
                      </a:r>
                    </a:p>
                  </a:txBody>
                  <a:tcPr marL="76679" marR="76679" marT="38338" marB="38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A6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783640"/>
                  </a:ext>
                </a:extLst>
              </a:tr>
            </a:tbl>
          </a:graphicData>
        </a:graphic>
      </p:graphicFrame>
      <p:sp>
        <p:nvSpPr>
          <p:cNvPr id="2" name="슬라이드 번호 개체 틀 25">
            <a:extLst>
              <a:ext uri="{FF2B5EF4-FFF2-40B4-BE49-F238E27FC236}">
                <a16:creationId xmlns:a16="http://schemas.microsoft.com/office/drawing/2014/main" id="{3BA0FD87-7EF9-B589-6ADC-4982F8644E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0337" y="6484815"/>
            <a:ext cx="2743200" cy="449385"/>
          </a:xfrm>
        </p:spPr>
        <p:txBody>
          <a:bodyPr/>
          <a:lstStyle/>
          <a:p>
            <a:fld id="{0D859317-4C17-40C5-B820-8CF3527F3AC7}" type="slidenum">
              <a:rPr lang="ko-KR" altLang="en-US" sz="1200" smtClean="0"/>
              <a:t>9</a:t>
            </a:fld>
            <a:r>
              <a:rPr lang="ko-KR" altLang="en-US" sz="1200" dirty="0"/>
              <a:t> </a:t>
            </a:r>
            <a:r>
              <a:rPr lang="en-US" altLang="ko-KR" sz="1200" dirty="0"/>
              <a:t>/ 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732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3600</Words>
  <Application>Microsoft Office PowerPoint</Application>
  <PresentationFormat>와이드스크린</PresentationFormat>
  <Paragraphs>700</Paragraphs>
  <Slides>27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6" baseType="lpstr">
      <vt:lpstr>나눔스퀘어_ac</vt:lpstr>
      <vt:lpstr>Spoqa Han Sans Neo</vt:lpstr>
      <vt:lpstr>DartNBSP</vt:lpstr>
      <vt:lpstr>Rix모던고딕 EB</vt:lpstr>
      <vt:lpstr>나눔스퀘어</vt:lpstr>
      <vt:lpstr>NotoSansKR</vt:lpstr>
      <vt:lpstr>Roboto</vt:lpstr>
      <vt:lpstr>Wingdings</vt:lpstr>
      <vt:lpstr>TT Rounds Condensed</vt:lpstr>
      <vt:lpstr>나눔스퀘어 Bold</vt:lpstr>
      <vt:lpstr>나눔스퀘어 ExtraBold</vt:lpstr>
      <vt:lpstr>나눔스퀘어_ac ExtraBold</vt:lpstr>
      <vt:lpstr>Canva Sans</vt:lpstr>
      <vt:lpstr>Rix모던고딕 M</vt:lpstr>
      <vt:lpstr>Malgun Gothic</vt:lpstr>
      <vt:lpstr>나눔스퀘어_ac Bold</vt:lpstr>
      <vt:lpstr>Malgun Gothic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강민석</cp:lastModifiedBy>
  <cp:revision>230</cp:revision>
  <dcterms:created xsi:type="dcterms:W3CDTF">2024-03-20T00:22:44Z</dcterms:created>
  <dcterms:modified xsi:type="dcterms:W3CDTF">2024-03-22T02:48:38Z</dcterms:modified>
</cp:coreProperties>
</file>